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1" autoAdjust="0"/>
    <p:restoredTop sz="94719" autoAdjust="0"/>
  </p:normalViewPr>
  <p:slideViewPr>
    <p:cSldViewPr>
      <p:cViewPr>
        <p:scale>
          <a:sx n="59" d="100"/>
          <a:sy n="59" d="100"/>
        </p:scale>
        <p:origin x="-1608"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9A0991B-4301-41F6-8BDF-184037AE015C}" type="datetimeFigureOut">
              <a:rPr lang="en-US" smtClean="0"/>
              <a:t>1/13/2013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452DEC-9D12-427E-9172-86DF8DDE27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452DEC-9D12-427E-9172-86DF8DDE27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452DEC-9D12-427E-9172-86DF8DDE27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452DEC-9D12-427E-9172-86DF8DDE277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452DEC-9D12-427E-9172-86DF8DDE277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452DEC-9D12-427E-9172-86DF8DDE277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5452DEC-9D12-427E-9172-86DF8DDE27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5452DEC-9D12-427E-9172-86DF8DDE277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A0991B-4301-41F6-8BDF-184037AE015C}" type="datetimeFigureOut">
              <a:rPr lang="en-US" smtClean="0"/>
              <a:t>1/13/2013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5452DEC-9D12-427E-9172-86DF8DDE27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9A0991B-4301-41F6-8BDF-184037AE015C}" type="datetimeFigureOut">
              <a:rPr lang="en-US" smtClean="0"/>
              <a:t>1/13/2013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452DEC-9D12-427E-9172-86DF8DDE27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9A0991B-4301-41F6-8BDF-184037AE015C}" type="datetimeFigureOut">
              <a:rPr lang="en-US" smtClean="0"/>
              <a:t>1/13/2013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452DEC-9D12-427E-9172-86DF8DDE277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9A0991B-4301-41F6-8BDF-184037AE015C}" type="datetimeFigureOut">
              <a:rPr lang="en-US" smtClean="0"/>
              <a:t>1/13/2013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452DEC-9D12-427E-9172-86DF8DDE27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Chapter 3</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t>Water and Life</a:t>
            </a:r>
            <a:endParaRPr lang="en-US" dirty="0"/>
          </a:p>
        </p:txBody>
      </p:sp>
      <p:pic>
        <p:nvPicPr>
          <p:cNvPr id="4" name="Picture 4" descr="03_01PolarBear-L"/>
          <p:cNvPicPr>
            <a:picLocks noChangeAspect="1" noChangeArrowheads="1"/>
          </p:cNvPicPr>
          <p:nvPr/>
        </p:nvPicPr>
        <p:blipFill>
          <a:blip r:embed="rId2" cstate="print"/>
          <a:srcRect/>
          <a:stretch>
            <a:fillRect/>
          </a:stretch>
        </p:blipFill>
        <p:spPr bwMode="auto">
          <a:xfrm>
            <a:off x="228600" y="762000"/>
            <a:ext cx="5453870" cy="381696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Celsius scale </a:t>
            </a:r>
            <a:r>
              <a:rPr lang="en-US" sz="2800" dirty="0" smtClean="0">
                <a:latin typeface="Times New Roman" pitchFamily="18" charset="0"/>
                <a:cs typeface="Times New Roman" pitchFamily="18" charset="0"/>
              </a:rPr>
              <a:t>is a measure of temperature using Celsius degrees (°C</a:t>
            </a:r>
            <a:r>
              <a:rPr lang="en-US" sz="2800" dirty="0" smtClean="0">
                <a:latin typeface="Times New Roman" pitchFamily="18" charset="0"/>
                <a:cs typeface="Times New Roman" pitchFamily="18" charset="0"/>
              </a:rPr>
              <a:t>)</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calorie (cal) </a:t>
            </a:r>
            <a:r>
              <a:rPr lang="en-US" sz="2800" dirty="0" smtClean="0">
                <a:latin typeface="Times New Roman" pitchFamily="18" charset="0"/>
                <a:cs typeface="Times New Roman" pitchFamily="18" charset="0"/>
              </a:rPr>
              <a:t>is the amount of heat required to raise the temperature of 1 g of water by </a:t>
            </a:r>
            <a:r>
              <a:rPr lang="en-US" sz="2800" dirty="0" smtClean="0">
                <a:latin typeface="Times New Roman" pitchFamily="18" charset="0"/>
                <a:cs typeface="Times New Roman" pitchFamily="18" charset="0"/>
              </a:rPr>
              <a:t>1°C</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The “calories” on food packages are actually </a:t>
            </a:r>
            <a:r>
              <a:rPr lang="en-US" sz="2800" b="1" dirty="0" smtClean="0">
                <a:latin typeface="Times New Roman" pitchFamily="18" charset="0"/>
                <a:cs typeface="Times New Roman" pitchFamily="18" charset="0"/>
              </a:rPr>
              <a:t>kilocalories (kcal)</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where 1 kcal = 1,000 </a:t>
            </a:r>
            <a:r>
              <a:rPr lang="en-US" sz="2800" dirty="0" smtClean="0">
                <a:latin typeface="Times New Roman" pitchFamily="18" charset="0"/>
                <a:cs typeface="Times New Roman" pitchFamily="18" charset="0"/>
              </a:rPr>
              <a:t>cal</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joule (J) </a:t>
            </a:r>
            <a:r>
              <a:rPr lang="en-US" sz="2800" dirty="0" smtClean="0">
                <a:latin typeface="Times New Roman" pitchFamily="18" charset="0"/>
                <a:cs typeface="Times New Roman" pitchFamily="18" charset="0"/>
              </a:rPr>
              <a:t>is another unit of energy where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1 J = 0.239 cal, or 1 cal = 4.184 J</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Heat and Temperature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8300" indent="-368300"/>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specific heat </a:t>
            </a:r>
            <a:r>
              <a:rPr lang="en-US" sz="2800" dirty="0" smtClean="0">
                <a:latin typeface="Times New Roman" pitchFamily="18" charset="0"/>
                <a:cs typeface="Times New Roman" pitchFamily="18" charset="0"/>
              </a:rPr>
              <a:t>of a substance is the amount of heat that must be absorbed or lost for 1 g of that substance to change its temperature by </a:t>
            </a:r>
            <a:r>
              <a:rPr lang="en-US" sz="2800" dirty="0" smtClean="0">
                <a:latin typeface="Times New Roman" pitchFamily="18" charset="0"/>
                <a:cs typeface="Times New Roman" pitchFamily="18" charset="0"/>
              </a:rPr>
              <a:t>1ºC</a:t>
            </a:r>
          </a:p>
          <a:p>
            <a:pPr marL="368300" indent="-368300"/>
            <a:endParaRPr lang="en-US" sz="2800" dirty="0" smtClean="0">
              <a:latin typeface="Times New Roman" pitchFamily="18" charset="0"/>
              <a:cs typeface="Times New Roman" pitchFamily="18" charset="0"/>
            </a:endParaRPr>
          </a:p>
          <a:p>
            <a:pPr marL="368300" indent="-368300"/>
            <a:r>
              <a:rPr lang="en-US" sz="2800" dirty="0" smtClean="0">
                <a:latin typeface="Times New Roman" pitchFamily="18" charset="0"/>
                <a:cs typeface="Times New Roman" pitchFamily="18" charset="0"/>
              </a:rPr>
              <a:t>The specific heat of water is 1 </a:t>
            </a:r>
            <a:r>
              <a:rPr lang="en-US" sz="2800" dirty="0" smtClean="0">
                <a:latin typeface="Times New Roman" pitchFamily="18" charset="0"/>
                <a:cs typeface="Times New Roman" pitchFamily="18" charset="0"/>
              </a:rPr>
              <a:t>cal/g/ºC</a:t>
            </a:r>
          </a:p>
          <a:p>
            <a:pPr marL="368300" indent="-368300"/>
            <a:endParaRPr lang="en-US" sz="2800" dirty="0" smtClean="0">
              <a:latin typeface="Times New Roman" pitchFamily="18" charset="0"/>
              <a:cs typeface="Times New Roman" pitchFamily="18" charset="0"/>
            </a:endParaRPr>
          </a:p>
          <a:p>
            <a:pPr marL="368300" indent="-368300"/>
            <a:r>
              <a:rPr lang="en-US" sz="2800" dirty="0" smtClean="0">
                <a:latin typeface="Times New Roman" pitchFamily="18" charset="0"/>
                <a:cs typeface="Times New Roman" pitchFamily="18" charset="0"/>
              </a:rPr>
              <a:t>Water resists changing its temperature because of its high specific heat</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latin typeface="Times New Roman" pitchFamily="18" charset="0"/>
                <a:cs typeface="Times New Roman" pitchFamily="18" charset="0"/>
              </a:rPr>
              <a:t>Water’s High Specific Heat</a:t>
            </a:r>
            <a:endParaRPr lang="en-US" b="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8300" indent="-368300"/>
            <a:r>
              <a:rPr lang="en-US" sz="2800" dirty="0" smtClean="0">
                <a:latin typeface="Times New Roman" pitchFamily="18" charset="0"/>
                <a:cs typeface="Times New Roman" pitchFamily="18" charset="0"/>
              </a:rPr>
              <a:t>Water’s high specific heat can be traced to hydrogen </a:t>
            </a:r>
            <a:r>
              <a:rPr lang="en-US" sz="2800" dirty="0" smtClean="0">
                <a:latin typeface="Times New Roman" pitchFamily="18" charset="0"/>
                <a:cs typeface="Times New Roman" pitchFamily="18" charset="0"/>
              </a:rPr>
              <a:t>bonding</a:t>
            </a:r>
          </a:p>
          <a:p>
            <a:pPr marL="368300" indent="-368300"/>
            <a:endParaRPr lang="en-US" sz="2800" dirty="0" smtClean="0">
              <a:latin typeface="Times New Roman" pitchFamily="18" charset="0"/>
              <a:cs typeface="Times New Roman" pitchFamily="18" charset="0"/>
            </a:endParaRPr>
          </a:p>
          <a:p>
            <a:pPr marL="1003300" lvl="1" indent="-330200">
              <a:buClr>
                <a:schemeClr val="tx1"/>
              </a:buClr>
            </a:pPr>
            <a:r>
              <a:rPr lang="en-US" sz="2800" dirty="0" smtClean="0">
                <a:solidFill>
                  <a:schemeClr val="bg2">
                    <a:lumMod val="50000"/>
                  </a:schemeClr>
                </a:solidFill>
                <a:latin typeface="Times New Roman" pitchFamily="18" charset="0"/>
                <a:cs typeface="Times New Roman" pitchFamily="18" charset="0"/>
              </a:rPr>
              <a:t>Heat is absorbed when hydrogen bonds break</a:t>
            </a:r>
          </a:p>
          <a:p>
            <a:pPr marL="1003300" lvl="1" indent="-330200">
              <a:buClr>
                <a:schemeClr val="tx1"/>
              </a:buClr>
            </a:pPr>
            <a:r>
              <a:rPr lang="en-US" sz="2800" dirty="0" smtClean="0">
                <a:solidFill>
                  <a:schemeClr val="bg2">
                    <a:lumMod val="50000"/>
                  </a:schemeClr>
                </a:solidFill>
                <a:latin typeface="Times New Roman" pitchFamily="18" charset="0"/>
                <a:cs typeface="Times New Roman" pitchFamily="18" charset="0"/>
              </a:rPr>
              <a:t>Heat is released when hydrogen bonds </a:t>
            </a:r>
            <a:r>
              <a:rPr lang="en-US" sz="2800" dirty="0" smtClean="0">
                <a:solidFill>
                  <a:schemeClr val="bg2">
                    <a:lumMod val="50000"/>
                  </a:schemeClr>
                </a:solidFill>
                <a:latin typeface="Times New Roman" pitchFamily="18" charset="0"/>
                <a:cs typeface="Times New Roman" pitchFamily="18" charset="0"/>
              </a:rPr>
              <a:t>form</a:t>
            </a:r>
          </a:p>
          <a:p>
            <a:pPr marL="1003300" lvl="1" indent="-330200">
              <a:buClr>
                <a:schemeClr val="tx1"/>
              </a:buClr>
            </a:pPr>
            <a:endParaRPr lang="en-US" sz="2800" dirty="0" smtClean="0">
              <a:solidFill>
                <a:schemeClr val="bg2">
                  <a:lumMod val="50000"/>
                </a:schemeClr>
              </a:solidFill>
              <a:latin typeface="Times New Roman" pitchFamily="18" charset="0"/>
              <a:cs typeface="Times New Roman" pitchFamily="18" charset="0"/>
            </a:endParaRPr>
          </a:p>
          <a:p>
            <a:pPr marL="1003300" lvl="1" indent="-330200">
              <a:buClr>
                <a:schemeClr val="tx1"/>
              </a:buClr>
            </a:pPr>
            <a:endParaRPr lang="en-US" sz="2800" dirty="0" smtClean="0">
              <a:latin typeface="Times New Roman" pitchFamily="18" charset="0"/>
              <a:cs typeface="Times New Roman" pitchFamily="18" charset="0"/>
            </a:endParaRPr>
          </a:p>
          <a:p>
            <a:pPr marL="368300" indent="-368300"/>
            <a:r>
              <a:rPr lang="en-US" sz="2800" dirty="0" smtClean="0">
                <a:latin typeface="Times New Roman" pitchFamily="18" charset="0"/>
                <a:cs typeface="Times New Roman" pitchFamily="18" charset="0"/>
              </a:rPr>
              <a:t>The high specific heat of water minimizes temperature fluctuations to within limits that permit life</a:t>
            </a: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latin typeface="Times New Roman" pitchFamily="18" charset="0"/>
                <a:cs typeface="Times New Roman" pitchFamily="18" charset="0"/>
              </a:rPr>
              <a:t>Water’s High Specific Heat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latin typeface="Times New Roman" pitchFamily="18" charset="0"/>
                <a:cs typeface="Times New Roman" pitchFamily="18" charset="0"/>
              </a:rPr>
              <a:t>By absorbing or releasing heat, oceans moderate coastal climates.  The cool ocean reduces coastal air temperatures by absorbing heat.</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Effect of Body of water on Climate</a:t>
            </a:r>
            <a:endParaRPr lang="en-US" b="0" dirty="0">
              <a:solidFill>
                <a:srgbClr val="FF0000"/>
              </a:solidFill>
              <a:effectLst/>
            </a:endParaRPr>
          </a:p>
        </p:txBody>
      </p:sp>
      <p:pic>
        <p:nvPicPr>
          <p:cNvPr id="4" name="Picture 25" descr="03_05EffectWaterClimate-U"/>
          <p:cNvPicPr>
            <a:picLocks noChangeAspect="1" noChangeArrowheads="1"/>
          </p:cNvPicPr>
          <p:nvPr/>
        </p:nvPicPr>
        <p:blipFill>
          <a:blip r:embed="rId2" cstate="print"/>
          <a:srcRect/>
          <a:stretch>
            <a:fillRect/>
          </a:stretch>
        </p:blipFill>
        <p:spPr bwMode="auto">
          <a:xfrm>
            <a:off x="762000" y="1752600"/>
            <a:ext cx="7245350" cy="3043451"/>
          </a:xfrm>
          <a:prstGeom prst="rect">
            <a:avLst/>
          </a:prstGeom>
          <a:noFill/>
          <a:ln w="9525">
            <a:noFill/>
            <a:miter lim="800000"/>
            <a:headEnd/>
            <a:tailEnd/>
          </a:ln>
        </p:spPr>
      </p:pic>
      <p:sp>
        <p:nvSpPr>
          <p:cNvPr id="7" name="Rectangle 6"/>
          <p:cNvSpPr/>
          <p:nvPr/>
        </p:nvSpPr>
        <p:spPr>
          <a:xfrm>
            <a:off x="2819400" y="3581400"/>
            <a:ext cx="2098651" cy="369332"/>
          </a:xfrm>
          <a:prstGeom prst="rect">
            <a:avLst/>
          </a:prstGeom>
        </p:spPr>
        <p:txBody>
          <a:bodyPr wrap="none">
            <a:spAutoFit/>
          </a:bodyPr>
          <a:lstStyle/>
          <a:p>
            <a:r>
              <a:rPr lang="en-US" b="1" dirty="0" smtClean="0"/>
              <a:t>Pacific Ocean 68°</a:t>
            </a:r>
            <a:endParaRPr lang="en-US" b="1" dirty="0"/>
          </a:p>
        </p:txBody>
      </p:sp>
      <p:sp>
        <p:nvSpPr>
          <p:cNvPr id="8" name="Rectangle 7"/>
          <p:cNvSpPr/>
          <p:nvPr/>
        </p:nvSpPr>
        <p:spPr>
          <a:xfrm>
            <a:off x="3657600" y="4191000"/>
            <a:ext cx="1739579" cy="369332"/>
          </a:xfrm>
          <a:prstGeom prst="rect">
            <a:avLst/>
          </a:prstGeom>
        </p:spPr>
        <p:txBody>
          <a:bodyPr wrap="none">
            <a:spAutoFit/>
          </a:bodyPr>
          <a:lstStyle/>
          <a:p>
            <a:r>
              <a:rPr lang="en-US" b="1" dirty="0" smtClean="0"/>
              <a:t>San Diego 72°</a:t>
            </a:r>
            <a:endParaRPr lang="en-US" b="1" dirty="0"/>
          </a:p>
        </p:txBody>
      </p:sp>
      <p:sp>
        <p:nvSpPr>
          <p:cNvPr id="9" name="Rectangle 8"/>
          <p:cNvSpPr/>
          <p:nvPr/>
        </p:nvSpPr>
        <p:spPr>
          <a:xfrm>
            <a:off x="1524000" y="3048000"/>
            <a:ext cx="1005403" cy="369332"/>
          </a:xfrm>
          <a:prstGeom prst="rect">
            <a:avLst/>
          </a:prstGeom>
        </p:spPr>
        <p:txBody>
          <a:bodyPr wrap="none">
            <a:spAutoFit/>
          </a:bodyPr>
          <a:lstStyle/>
          <a:p>
            <a:r>
              <a:rPr lang="en-US" b="1" dirty="0" smtClean="0"/>
              <a:t>70s (°F)</a:t>
            </a:r>
            <a:endParaRPr lang="en-US" b="1" dirty="0"/>
          </a:p>
        </p:txBody>
      </p:sp>
      <p:sp>
        <p:nvSpPr>
          <p:cNvPr id="10" name="Rectangle 9"/>
          <p:cNvSpPr/>
          <p:nvPr/>
        </p:nvSpPr>
        <p:spPr>
          <a:xfrm>
            <a:off x="1524000" y="3429000"/>
            <a:ext cx="593432" cy="369332"/>
          </a:xfrm>
          <a:prstGeom prst="rect">
            <a:avLst/>
          </a:prstGeom>
        </p:spPr>
        <p:txBody>
          <a:bodyPr wrap="none">
            <a:spAutoFit/>
          </a:bodyPr>
          <a:lstStyle/>
          <a:p>
            <a:r>
              <a:rPr lang="en-US" b="1" dirty="0" smtClean="0"/>
              <a:t>80s</a:t>
            </a:r>
            <a:endParaRPr lang="en-US" b="1" dirty="0"/>
          </a:p>
        </p:txBody>
      </p:sp>
      <p:sp>
        <p:nvSpPr>
          <p:cNvPr id="11" name="Rectangle 10"/>
          <p:cNvSpPr/>
          <p:nvPr/>
        </p:nvSpPr>
        <p:spPr>
          <a:xfrm>
            <a:off x="1600200" y="3810000"/>
            <a:ext cx="593432" cy="369332"/>
          </a:xfrm>
          <a:prstGeom prst="rect">
            <a:avLst/>
          </a:prstGeom>
        </p:spPr>
        <p:txBody>
          <a:bodyPr wrap="none">
            <a:spAutoFit/>
          </a:bodyPr>
          <a:lstStyle/>
          <a:p>
            <a:r>
              <a:rPr lang="en-US" b="1" dirty="0" smtClean="0"/>
              <a:t>90s</a:t>
            </a:r>
            <a:endParaRPr lang="en-US" b="1" dirty="0"/>
          </a:p>
        </p:txBody>
      </p:sp>
      <p:sp>
        <p:nvSpPr>
          <p:cNvPr id="13" name="Rectangle 12"/>
          <p:cNvSpPr/>
          <p:nvPr/>
        </p:nvSpPr>
        <p:spPr>
          <a:xfrm>
            <a:off x="1600200" y="4114800"/>
            <a:ext cx="739305" cy="369332"/>
          </a:xfrm>
          <a:prstGeom prst="rect">
            <a:avLst/>
          </a:prstGeom>
        </p:spPr>
        <p:txBody>
          <a:bodyPr wrap="none">
            <a:spAutoFit/>
          </a:bodyPr>
          <a:lstStyle/>
          <a:p>
            <a:r>
              <a:rPr lang="en-US" b="1" dirty="0" smtClean="0"/>
              <a:t>100s</a:t>
            </a:r>
            <a:endParaRPr lang="en-US" b="1" dirty="0"/>
          </a:p>
        </p:txBody>
      </p:sp>
      <p:sp>
        <p:nvSpPr>
          <p:cNvPr id="14" name="Rectangle 13"/>
          <p:cNvSpPr/>
          <p:nvPr/>
        </p:nvSpPr>
        <p:spPr>
          <a:xfrm>
            <a:off x="2590800" y="2514600"/>
            <a:ext cx="1600200" cy="646332"/>
          </a:xfrm>
          <a:prstGeom prst="rect">
            <a:avLst/>
          </a:prstGeom>
        </p:spPr>
        <p:txBody>
          <a:bodyPr wrap="square">
            <a:spAutoFit/>
          </a:bodyPr>
          <a:lstStyle/>
          <a:p>
            <a:pPr algn="ctr"/>
            <a:r>
              <a:rPr lang="en-US" b="1" dirty="0" smtClean="0"/>
              <a:t>Los Angeles</a:t>
            </a:r>
          </a:p>
          <a:p>
            <a:pPr algn="ctr"/>
            <a:r>
              <a:rPr lang="en-US" b="1" dirty="0" smtClean="0"/>
              <a:t>(Airport) 75°</a:t>
            </a:r>
            <a:endParaRPr lang="en-US" b="1" dirty="0"/>
          </a:p>
        </p:txBody>
      </p:sp>
      <p:sp>
        <p:nvSpPr>
          <p:cNvPr id="15" name="Rectangle 14"/>
          <p:cNvSpPr/>
          <p:nvPr/>
        </p:nvSpPr>
        <p:spPr>
          <a:xfrm>
            <a:off x="1676400" y="1828801"/>
            <a:ext cx="1066800" cy="923330"/>
          </a:xfrm>
          <a:prstGeom prst="rect">
            <a:avLst/>
          </a:prstGeom>
        </p:spPr>
        <p:txBody>
          <a:bodyPr wrap="square">
            <a:spAutoFit/>
          </a:bodyPr>
          <a:lstStyle/>
          <a:p>
            <a:r>
              <a:rPr lang="en-US" b="1" dirty="0" smtClean="0"/>
              <a:t>Santa Barbara 73°</a:t>
            </a:r>
            <a:endParaRPr lang="en-US" b="1" dirty="0"/>
          </a:p>
        </p:txBody>
      </p:sp>
      <p:sp>
        <p:nvSpPr>
          <p:cNvPr id="16" name="Rectangle 15"/>
          <p:cNvSpPr/>
          <p:nvPr/>
        </p:nvSpPr>
        <p:spPr>
          <a:xfrm>
            <a:off x="4800600" y="2895600"/>
            <a:ext cx="1371600" cy="618631"/>
          </a:xfrm>
          <a:prstGeom prst="rect">
            <a:avLst/>
          </a:prstGeom>
        </p:spPr>
        <p:txBody>
          <a:bodyPr wrap="square">
            <a:spAutoFit/>
          </a:bodyPr>
          <a:lstStyle/>
          <a:p>
            <a:r>
              <a:rPr lang="en-US" b="1" dirty="0" smtClean="0"/>
              <a:t>Santa Ana</a:t>
            </a:r>
          </a:p>
          <a:p>
            <a:pPr>
              <a:lnSpc>
                <a:spcPct val="90000"/>
              </a:lnSpc>
            </a:pPr>
            <a:r>
              <a:rPr lang="en-US" b="1" dirty="0" smtClean="0"/>
              <a:t>  84°</a:t>
            </a:r>
            <a:endParaRPr lang="en-US" b="1" dirty="0"/>
          </a:p>
        </p:txBody>
      </p:sp>
      <p:sp>
        <p:nvSpPr>
          <p:cNvPr id="17" name="Rectangle 16"/>
          <p:cNvSpPr/>
          <p:nvPr/>
        </p:nvSpPr>
        <p:spPr>
          <a:xfrm>
            <a:off x="5638800" y="1905000"/>
            <a:ext cx="1905000" cy="618631"/>
          </a:xfrm>
          <a:prstGeom prst="rect">
            <a:avLst/>
          </a:prstGeom>
        </p:spPr>
        <p:txBody>
          <a:bodyPr wrap="square">
            <a:spAutoFit/>
          </a:bodyPr>
          <a:lstStyle/>
          <a:p>
            <a:r>
              <a:rPr lang="en-US" b="1" dirty="0" smtClean="0"/>
              <a:t>San Bernardino</a:t>
            </a:r>
          </a:p>
          <a:p>
            <a:pPr>
              <a:lnSpc>
                <a:spcPct val="90000"/>
              </a:lnSpc>
            </a:pPr>
            <a:r>
              <a:rPr lang="en-US" b="1" dirty="0" smtClean="0"/>
              <a:t>100°</a:t>
            </a:r>
            <a:endParaRPr lang="en-US" b="1" dirty="0"/>
          </a:p>
        </p:txBody>
      </p:sp>
      <p:sp>
        <p:nvSpPr>
          <p:cNvPr id="18" name="Rectangle 17"/>
          <p:cNvSpPr/>
          <p:nvPr/>
        </p:nvSpPr>
        <p:spPr>
          <a:xfrm>
            <a:off x="4038600" y="1752600"/>
            <a:ext cx="1447800" cy="618631"/>
          </a:xfrm>
          <a:prstGeom prst="rect">
            <a:avLst/>
          </a:prstGeom>
        </p:spPr>
        <p:txBody>
          <a:bodyPr wrap="square">
            <a:spAutoFit/>
          </a:bodyPr>
          <a:lstStyle/>
          <a:p>
            <a:r>
              <a:rPr lang="en-US" b="1" dirty="0" smtClean="0"/>
              <a:t>Burbank</a:t>
            </a:r>
          </a:p>
          <a:p>
            <a:pPr>
              <a:lnSpc>
                <a:spcPct val="90000"/>
              </a:lnSpc>
            </a:pPr>
            <a:r>
              <a:rPr lang="en-US" b="1" dirty="0" smtClean="0"/>
              <a:t>90°</a:t>
            </a:r>
            <a:endParaRPr lang="en-US" b="1" dirty="0"/>
          </a:p>
        </p:txBody>
      </p:sp>
      <p:sp>
        <p:nvSpPr>
          <p:cNvPr id="19" name="Rectangle 18"/>
          <p:cNvSpPr/>
          <p:nvPr/>
        </p:nvSpPr>
        <p:spPr>
          <a:xfrm>
            <a:off x="6400800" y="2895600"/>
            <a:ext cx="1752600" cy="618631"/>
          </a:xfrm>
          <a:prstGeom prst="rect">
            <a:avLst/>
          </a:prstGeom>
        </p:spPr>
        <p:txBody>
          <a:bodyPr wrap="square">
            <a:spAutoFit/>
          </a:bodyPr>
          <a:lstStyle/>
          <a:p>
            <a:r>
              <a:rPr lang="en-US" b="1" dirty="0" smtClean="0"/>
              <a:t>Palm Springs</a:t>
            </a:r>
          </a:p>
          <a:p>
            <a:pPr>
              <a:lnSpc>
                <a:spcPct val="90000"/>
              </a:lnSpc>
            </a:pPr>
            <a:r>
              <a:rPr lang="en-US" b="1" dirty="0" smtClean="0"/>
              <a:t>106°</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A large body of water can absorb and store huge amounts of heat from the sun during daytime and summer while warming up only a few degrees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night and during the winter, the gradually cooling water can warm the air</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Creates a favorable environment for marine life</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Relevance of Water’s High Specific Heat to Life</a:t>
            </a:r>
            <a:endParaRPr lang="en-US" b="0" dirty="0">
              <a:solidFill>
                <a:srgbClr val="FF000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r>
              <a:rPr lang="en-US" sz="2800" dirty="0" smtClean="0">
                <a:latin typeface="Times New Roman" pitchFamily="18" charset="0"/>
                <a:cs typeface="Times New Roman" pitchFamily="18" charset="0"/>
              </a:rPr>
              <a:t>Evaporation is transformation of a substance from liquid to </a:t>
            </a:r>
            <a:r>
              <a:rPr lang="en-US" sz="2800" dirty="0" smtClean="0">
                <a:latin typeface="Times New Roman" pitchFamily="18" charset="0"/>
                <a:cs typeface="Times New Roman" pitchFamily="18" charset="0"/>
              </a:rPr>
              <a:t>gas</a:t>
            </a:r>
          </a:p>
          <a:p>
            <a:pPr marL="381000" indent="-381000"/>
            <a:endParaRPr lang="en-US" sz="2800" dirty="0" smtClean="0">
              <a:latin typeface="Times New Roman" pitchFamily="18" charset="0"/>
              <a:cs typeface="Times New Roman" pitchFamily="18" charset="0"/>
            </a:endParaRPr>
          </a:p>
          <a:p>
            <a:pPr marL="381000" indent="-381000"/>
            <a:r>
              <a:rPr lang="en-US" sz="2800" b="1" dirty="0" smtClean="0">
                <a:latin typeface="Times New Roman" pitchFamily="18" charset="0"/>
                <a:cs typeface="Times New Roman" pitchFamily="18" charset="0"/>
              </a:rPr>
              <a:t>Heat of vaporization </a:t>
            </a:r>
            <a:r>
              <a:rPr lang="en-US" sz="2800" dirty="0" smtClean="0">
                <a:latin typeface="Times New Roman" pitchFamily="18" charset="0"/>
                <a:cs typeface="Times New Roman" pitchFamily="18" charset="0"/>
              </a:rPr>
              <a:t>is the heat a liquid must absorb for 1 g to be converted to </a:t>
            </a:r>
            <a:r>
              <a:rPr lang="en-US" sz="2800" dirty="0" smtClean="0">
                <a:latin typeface="Times New Roman" pitchFamily="18" charset="0"/>
                <a:cs typeface="Times New Roman" pitchFamily="18" charset="0"/>
              </a:rPr>
              <a:t>gas</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As a liquid evaporates, its remaining surface cools, a process called </a:t>
            </a:r>
            <a:r>
              <a:rPr lang="en-US" sz="2800" b="1" dirty="0" smtClean="0">
                <a:latin typeface="Times New Roman" pitchFamily="18" charset="0"/>
                <a:cs typeface="Times New Roman" pitchFamily="18" charset="0"/>
              </a:rPr>
              <a:t>evaporative cooling </a:t>
            </a:r>
            <a:endParaRPr lang="en-US" sz="2800" b="1" dirty="0" smtClean="0">
              <a:latin typeface="Times New Roman" pitchFamily="18" charset="0"/>
              <a:cs typeface="Times New Roman" pitchFamily="18" charset="0"/>
            </a:endParaRPr>
          </a:p>
          <a:p>
            <a:pPr marL="381000" indent="-381000"/>
            <a:endParaRPr lang="en-US" sz="2800" b="1"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Evaporative cooling of water helps stabilize temperatures in organisms and bodies of water</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Evaporative Cooling</a:t>
            </a:r>
            <a:endParaRPr lang="en-US" b="0" dirty="0">
              <a:solidFill>
                <a:srgbClr val="FF0000"/>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81000" indent="-381000"/>
            <a:r>
              <a:rPr lang="en-US" sz="3200" dirty="0" smtClean="0">
                <a:latin typeface="Times New Roman" pitchFamily="18" charset="0"/>
                <a:cs typeface="Times New Roman" pitchFamily="18" charset="0"/>
              </a:rPr>
              <a:t>Ice floats in liquid water because hydrogen bonds in ice are more “ordered,” making ice less </a:t>
            </a:r>
            <a:r>
              <a:rPr lang="en-US" sz="3200" dirty="0" smtClean="0">
                <a:latin typeface="Times New Roman" pitchFamily="18" charset="0"/>
                <a:cs typeface="Times New Roman" pitchFamily="18" charset="0"/>
              </a:rPr>
              <a:t>dense</a:t>
            </a:r>
          </a:p>
          <a:p>
            <a:pPr marL="381000" indent="-381000"/>
            <a:endParaRPr lang="en-US" sz="3200"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Water reaches its greatest density at </a:t>
            </a:r>
            <a:r>
              <a:rPr lang="en-US" sz="3200" dirty="0" smtClean="0">
                <a:latin typeface="Times New Roman" pitchFamily="18" charset="0"/>
                <a:cs typeface="Times New Roman" pitchFamily="18" charset="0"/>
              </a:rPr>
              <a:t>4°C</a:t>
            </a:r>
          </a:p>
          <a:p>
            <a:pPr marL="381000" indent="-381000"/>
            <a:endParaRPr lang="en-US" sz="3200"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If ice sank, all bodies of water would </a:t>
            </a:r>
            <a:r>
              <a:rPr lang="en-US" sz="3200" dirty="0" smtClean="0">
                <a:latin typeface="Times New Roman" pitchFamily="18" charset="0"/>
                <a:cs typeface="Times New Roman" pitchFamily="18" charset="0"/>
              </a:rPr>
              <a:t>eventually </a:t>
            </a:r>
            <a:r>
              <a:rPr lang="en-US" sz="3200" dirty="0" smtClean="0">
                <a:latin typeface="Times New Roman" pitchFamily="18" charset="0"/>
                <a:cs typeface="Times New Roman" pitchFamily="18" charset="0"/>
              </a:rPr>
              <a:t>freeze solid, making life impossible on Earth</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Floating of Ice on Liquid Water</a:t>
            </a:r>
            <a:endParaRPr lang="en-US" b="0" dirty="0">
              <a:solidFill>
                <a:srgbClr val="FF0000"/>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Crystal is spacious, ice has fewer molecules than water, than equal volume of water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latin typeface="Times New Roman" pitchFamily="18" charset="0"/>
                <a:cs typeface="Times New Roman" pitchFamily="18" charset="0"/>
              </a:rPr>
              <a:t>Floating ice becomes a barrier, protecting liquid from colder air</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Crystalline structure of ice forms a floating barrier</a:t>
            </a:r>
            <a:endParaRPr lang="en-US" b="0" dirty="0">
              <a:solidFill>
                <a:srgbClr val="FF0000"/>
              </a:solidFill>
              <a:effectLst/>
            </a:endParaRPr>
          </a:p>
        </p:txBody>
      </p:sp>
      <p:pic>
        <p:nvPicPr>
          <p:cNvPr id="4" name="Picture 9" descr="03_06_Ice_Structure-U"/>
          <p:cNvPicPr>
            <a:picLocks noChangeAspect="1" noChangeArrowheads="1"/>
          </p:cNvPicPr>
          <p:nvPr/>
        </p:nvPicPr>
        <p:blipFill>
          <a:blip r:embed="rId2" cstate="print"/>
          <a:srcRect/>
          <a:stretch>
            <a:fillRect/>
          </a:stretch>
        </p:blipFill>
        <p:spPr bwMode="auto">
          <a:xfrm>
            <a:off x="1600200" y="2286000"/>
            <a:ext cx="6102350" cy="2929354"/>
          </a:xfrm>
          <a:prstGeom prst="rect">
            <a:avLst/>
          </a:prstGeom>
          <a:noFill/>
          <a:ln w="9525">
            <a:noFill/>
            <a:miter lim="800000"/>
            <a:headEnd/>
            <a:tailEnd/>
          </a:ln>
        </p:spPr>
      </p:pic>
      <p:sp>
        <p:nvSpPr>
          <p:cNvPr id="5" name="Rectangle 4"/>
          <p:cNvSpPr/>
          <p:nvPr/>
        </p:nvSpPr>
        <p:spPr>
          <a:xfrm>
            <a:off x="4419600" y="2438400"/>
            <a:ext cx="2028762" cy="369332"/>
          </a:xfrm>
          <a:prstGeom prst="rect">
            <a:avLst/>
          </a:prstGeom>
        </p:spPr>
        <p:txBody>
          <a:bodyPr wrap="square">
            <a:spAutoFit/>
          </a:bodyPr>
          <a:lstStyle/>
          <a:p>
            <a:r>
              <a:rPr lang="en-US" b="1" dirty="0"/>
              <a:t>Hydrogen bond</a:t>
            </a:r>
            <a:endParaRPr lang="en-US" b="1" dirty="0"/>
          </a:p>
        </p:txBody>
      </p:sp>
      <p:sp>
        <p:nvSpPr>
          <p:cNvPr id="6" name="Rectangle 5"/>
          <p:cNvSpPr/>
          <p:nvPr/>
        </p:nvSpPr>
        <p:spPr>
          <a:xfrm>
            <a:off x="6477000" y="4648200"/>
            <a:ext cx="2438400" cy="895630"/>
          </a:xfrm>
          <a:prstGeom prst="rect">
            <a:avLst/>
          </a:prstGeom>
        </p:spPr>
        <p:txBody>
          <a:bodyPr wrap="square">
            <a:spAutoFit/>
          </a:bodyPr>
          <a:lstStyle/>
          <a:p>
            <a:pPr algn="ctr"/>
            <a:r>
              <a:rPr lang="en-US" b="1" dirty="0"/>
              <a:t>Liquid water:</a:t>
            </a:r>
          </a:p>
          <a:p>
            <a:pPr algn="ctr">
              <a:lnSpc>
                <a:spcPct val="90000"/>
              </a:lnSpc>
            </a:pPr>
            <a:r>
              <a:rPr lang="en-US" b="1" dirty="0"/>
              <a:t>Hydrogen bonds</a:t>
            </a:r>
          </a:p>
          <a:p>
            <a:pPr algn="ctr"/>
            <a:r>
              <a:rPr lang="en-US" b="1" dirty="0"/>
              <a:t> break and re-form</a:t>
            </a:r>
            <a:endParaRPr lang="en-US" b="1" dirty="0"/>
          </a:p>
        </p:txBody>
      </p:sp>
      <p:sp>
        <p:nvSpPr>
          <p:cNvPr id="7" name="Rectangle 6"/>
          <p:cNvSpPr/>
          <p:nvPr/>
        </p:nvSpPr>
        <p:spPr>
          <a:xfrm>
            <a:off x="1219200" y="4343400"/>
            <a:ext cx="2286000" cy="891165"/>
          </a:xfrm>
          <a:prstGeom prst="rect">
            <a:avLst/>
          </a:prstGeom>
        </p:spPr>
        <p:txBody>
          <a:bodyPr wrap="square">
            <a:spAutoFit/>
          </a:bodyPr>
          <a:lstStyle/>
          <a:p>
            <a:pPr algn="ctr"/>
            <a:r>
              <a:rPr lang="en-US" b="1" dirty="0"/>
              <a:t>Ice:</a:t>
            </a:r>
          </a:p>
          <a:p>
            <a:pPr algn="ctr">
              <a:lnSpc>
                <a:spcPct val="90000"/>
              </a:lnSpc>
            </a:pPr>
            <a:r>
              <a:rPr lang="en-US" b="1" dirty="0"/>
              <a:t>Hydrogen bonds</a:t>
            </a:r>
          </a:p>
          <a:p>
            <a:pPr algn="ctr">
              <a:lnSpc>
                <a:spcPct val="90000"/>
              </a:lnSpc>
            </a:pPr>
            <a:r>
              <a:rPr lang="en-US" b="1" dirty="0"/>
              <a:t>are stable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1000" indent="-381000"/>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solution </a:t>
            </a:r>
            <a:r>
              <a:rPr lang="en-US" dirty="0" smtClean="0">
                <a:latin typeface="Times New Roman" pitchFamily="18" charset="0"/>
                <a:cs typeface="Times New Roman" pitchFamily="18" charset="0"/>
              </a:rPr>
              <a:t>is a liquid that is a homogeneous mixture of </a:t>
            </a:r>
            <a:r>
              <a:rPr lang="en-US" dirty="0" smtClean="0">
                <a:latin typeface="Times New Roman" pitchFamily="18" charset="0"/>
                <a:cs typeface="Times New Roman" pitchFamily="18" charset="0"/>
              </a:rPr>
              <a:t>substances</a:t>
            </a:r>
          </a:p>
          <a:p>
            <a:pPr marL="381000" indent="-381000"/>
            <a:endParaRPr lang="en-US" dirty="0" smtClean="0">
              <a:latin typeface="Times New Roman" pitchFamily="18" charset="0"/>
              <a:cs typeface="Times New Roman" pitchFamily="18" charset="0"/>
            </a:endParaRPr>
          </a:p>
          <a:p>
            <a:pPr marL="381000" indent="-381000"/>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solvent </a:t>
            </a:r>
            <a:r>
              <a:rPr lang="en-US" dirty="0" smtClean="0">
                <a:latin typeface="Times New Roman" pitchFamily="18" charset="0"/>
                <a:cs typeface="Times New Roman" pitchFamily="18" charset="0"/>
              </a:rPr>
              <a:t>is the dissolving agent of a </a:t>
            </a:r>
            <a:r>
              <a:rPr lang="en-US" dirty="0" smtClean="0">
                <a:latin typeface="Times New Roman" pitchFamily="18" charset="0"/>
                <a:cs typeface="Times New Roman" pitchFamily="18" charset="0"/>
              </a:rPr>
              <a:t>solution</a:t>
            </a:r>
          </a:p>
          <a:p>
            <a:pPr marL="381000" indent="-381000"/>
            <a:endParaRPr lang="en-US" dirty="0" smtClean="0">
              <a:latin typeface="Times New Roman" pitchFamily="18" charset="0"/>
              <a:cs typeface="Times New Roman" pitchFamily="18" charset="0"/>
            </a:endParaRPr>
          </a:p>
          <a:p>
            <a:pPr marL="381000" indent="-381000"/>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solute </a:t>
            </a:r>
            <a:r>
              <a:rPr lang="en-US" dirty="0" smtClean="0">
                <a:latin typeface="Times New Roman" pitchFamily="18" charset="0"/>
                <a:cs typeface="Times New Roman" pitchFamily="18" charset="0"/>
              </a:rPr>
              <a:t>is the substance that is </a:t>
            </a:r>
            <a:r>
              <a:rPr lang="en-US" dirty="0" smtClean="0">
                <a:latin typeface="Times New Roman" pitchFamily="18" charset="0"/>
                <a:cs typeface="Times New Roman" pitchFamily="18" charset="0"/>
              </a:rPr>
              <a:t>dissolved</a:t>
            </a:r>
          </a:p>
          <a:p>
            <a:pPr marL="381000" indent="-381000"/>
            <a:endParaRPr lang="en-US" dirty="0" smtClean="0">
              <a:latin typeface="Times New Roman" pitchFamily="18" charset="0"/>
              <a:cs typeface="Times New Roman" pitchFamily="18" charset="0"/>
            </a:endParaRPr>
          </a:p>
          <a:p>
            <a:pPr marL="381000" indent="-381000"/>
            <a:r>
              <a:rPr lang="en-US" dirty="0" smtClean="0">
                <a:latin typeface="Times New Roman" pitchFamily="18" charset="0"/>
                <a:cs typeface="Times New Roman" pitchFamily="18" charset="0"/>
              </a:rPr>
              <a:t>An </a:t>
            </a:r>
            <a:r>
              <a:rPr lang="en-US" b="1" dirty="0" smtClean="0">
                <a:latin typeface="Times New Roman" pitchFamily="18" charset="0"/>
                <a:cs typeface="Times New Roman" pitchFamily="18" charset="0"/>
              </a:rPr>
              <a:t>aqueous solution </a:t>
            </a:r>
            <a:r>
              <a:rPr lang="en-US" dirty="0" smtClean="0">
                <a:latin typeface="Times New Roman" pitchFamily="18" charset="0"/>
                <a:cs typeface="Times New Roman" pitchFamily="18" charset="0"/>
              </a:rPr>
              <a:t>is one in which water is the solvent </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rPr>
              <a:t>Water: The Solvent of Life</a:t>
            </a:r>
            <a:endParaRPr lang="en-US" b="0" dirty="0">
              <a:solidFill>
                <a:srgbClr val="FF0000"/>
              </a:solidFill>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an ionic compound is dissolved in water, each ion is surrounded by a sphere of water molecules called a </a:t>
            </a:r>
            <a:r>
              <a:rPr lang="en-US" b="1" dirty="0" smtClean="0"/>
              <a:t>hydration shell</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Water: The Solvent of Life</a:t>
            </a:r>
            <a:endParaRPr lang="en-US" dirty="0"/>
          </a:p>
        </p:txBody>
      </p:sp>
      <p:pic>
        <p:nvPicPr>
          <p:cNvPr id="4" name="Picture 30" descr="03_07DissolvingSalt-U"/>
          <p:cNvPicPr>
            <a:picLocks noChangeAspect="1" noChangeArrowheads="1"/>
          </p:cNvPicPr>
          <p:nvPr/>
        </p:nvPicPr>
        <p:blipFill>
          <a:blip r:embed="rId2" cstate="print"/>
          <a:srcRect/>
          <a:stretch>
            <a:fillRect/>
          </a:stretch>
        </p:blipFill>
        <p:spPr bwMode="auto">
          <a:xfrm>
            <a:off x="2743200" y="3048000"/>
            <a:ext cx="3903968" cy="2827264"/>
          </a:xfrm>
          <a:prstGeom prst="rect">
            <a:avLst/>
          </a:prstGeom>
          <a:noFill/>
          <a:ln w="9525">
            <a:noFill/>
            <a:miter lim="800000"/>
            <a:headEnd/>
            <a:tailEnd/>
          </a:ln>
        </p:spPr>
      </p:pic>
      <p:sp>
        <p:nvSpPr>
          <p:cNvPr id="5" name="Rectangle 4"/>
          <p:cNvSpPr/>
          <p:nvPr/>
        </p:nvSpPr>
        <p:spPr>
          <a:xfrm>
            <a:off x="4419600" y="3962400"/>
            <a:ext cx="705826" cy="452432"/>
          </a:xfrm>
          <a:prstGeom prst="rect">
            <a:avLst/>
          </a:prstGeom>
        </p:spPr>
        <p:txBody>
          <a:bodyPr wrap="square">
            <a:spAutoFit/>
          </a:bodyPr>
          <a:lstStyle/>
          <a:p>
            <a:pPr>
              <a:lnSpc>
                <a:spcPct val="130000"/>
              </a:lnSpc>
            </a:pPr>
            <a:r>
              <a:rPr lang="en-US" b="1" dirty="0" err="1" smtClean="0"/>
              <a:t>Cl</a:t>
            </a:r>
            <a:r>
              <a:rPr lang="en-US" b="1" baseline="30000" dirty="0" smtClean="0">
                <a:sym typeface="Symbol" pitchFamily="18" charset="2"/>
              </a:rPr>
              <a:t></a:t>
            </a:r>
            <a:endParaRPr lang="en-US" b="1" dirty="0"/>
          </a:p>
        </p:txBody>
      </p:sp>
      <p:sp>
        <p:nvSpPr>
          <p:cNvPr id="6" name="Rectangle 5"/>
          <p:cNvSpPr/>
          <p:nvPr/>
        </p:nvSpPr>
        <p:spPr>
          <a:xfrm>
            <a:off x="4648200" y="3124200"/>
            <a:ext cx="609601" cy="572464"/>
          </a:xfrm>
          <a:prstGeom prst="rect">
            <a:avLst/>
          </a:prstGeom>
        </p:spPr>
        <p:txBody>
          <a:bodyPr wrap="square">
            <a:spAutoFit/>
          </a:bodyPr>
          <a:lstStyle/>
          <a:p>
            <a:pPr>
              <a:lnSpc>
                <a:spcPct val="130000"/>
              </a:lnSpc>
            </a:pPr>
            <a:r>
              <a:rPr lang="en-US" b="1" dirty="0" smtClean="0"/>
              <a:t>Na</a:t>
            </a:r>
            <a:r>
              <a:rPr lang="en-US" sz="2400" b="1" baseline="30000" dirty="0" smtClean="0">
                <a:sym typeface="Symbol" pitchFamily="18" charset="2"/>
              </a:rPr>
              <a:t></a:t>
            </a:r>
            <a:endParaRPr lang="en-US" b="1" dirty="0"/>
          </a:p>
        </p:txBody>
      </p:sp>
      <p:sp>
        <p:nvSpPr>
          <p:cNvPr id="7" name="Rectangle 6"/>
          <p:cNvSpPr/>
          <p:nvPr/>
        </p:nvSpPr>
        <p:spPr>
          <a:xfrm>
            <a:off x="5410200" y="3352800"/>
            <a:ext cx="368152" cy="692497"/>
          </a:xfrm>
          <a:prstGeom prst="rect">
            <a:avLst/>
          </a:prstGeom>
        </p:spPr>
        <p:txBody>
          <a:bodyPr wrap="square">
            <a:spAutoFit/>
          </a:bodyPr>
          <a:lstStyle/>
          <a:p>
            <a:pPr>
              <a:lnSpc>
                <a:spcPct val="130000"/>
              </a:lnSpc>
            </a:pPr>
            <a:r>
              <a:rPr lang="en-US" b="1" baseline="30000" dirty="0" smtClean="0">
                <a:sym typeface="Symbol" pitchFamily="18" charset="2"/>
              </a:rPr>
              <a:t> </a:t>
            </a:r>
            <a:r>
              <a:rPr lang="en-US" b="1" dirty="0" smtClean="0">
                <a:sym typeface="Symbol" pitchFamily="18" charset="2"/>
              </a:rPr>
              <a:t></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81000" indent="-381000">
              <a:buFont typeface="Times" pitchFamily="18" charset="0"/>
              <a:buChar char="•"/>
            </a:pPr>
            <a:r>
              <a:rPr lang="en-US" sz="3200" dirty="0" smtClean="0">
                <a:latin typeface="Times New Roman" pitchFamily="18" charset="0"/>
                <a:cs typeface="Times New Roman" pitchFamily="18" charset="0"/>
              </a:rPr>
              <a:t>All living organisms require water more than any other </a:t>
            </a:r>
            <a:r>
              <a:rPr lang="en-US" sz="3200" dirty="0" smtClean="0">
                <a:latin typeface="Times New Roman" pitchFamily="18" charset="0"/>
                <a:cs typeface="Times New Roman" pitchFamily="18" charset="0"/>
              </a:rPr>
              <a:t>substance</a:t>
            </a:r>
          </a:p>
          <a:p>
            <a:pPr marL="381000" indent="-381000">
              <a:buFont typeface="Times" pitchFamily="18" charset="0"/>
              <a:buChar char="•"/>
            </a:pPr>
            <a:endParaRPr lang="en-US" sz="3200" dirty="0" smtClean="0">
              <a:latin typeface="Times New Roman" pitchFamily="18" charset="0"/>
              <a:cs typeface="Times New Roman" pitchFamily="18" charset="0"/>
            </a:endParaRPr>
          </a:p>
          <a:p>
            <a:pPr marL="381000" indent="-381000">
              <a:buFont typeface="Times" pitchFamily="18" charset="0"/>
              <a:buChar char="•"/>
            </a:pPr>
            <a:r>
              <a:rPr lang="en-US" sz="3200" dirty="0" smtClean="0">
                <a:latin typeface="Times New Roman" pitchFamily="18" charset="0"/>
                <a:cs typeface="Times New Roman" pitchFamily="18" charset="0"/>
              </a:rPr>
              <a:t>Most cells are surrounded by water, and cells themselves are about 70–95% </a:t>
            </a:r>
            <a:r>
              <a:rPr lang="en-US" sz="3200" dirty="0" smtClean="0">
                <a:latin typeface="Times New Roman" pitchFamily="18" charset="0"/>
                <a:cs typeface="Times New Roman" pitchFamily="18" charset="0"/>
              </a:rPr>
              <a:t>water</a:t>
            </a:r>
          </a:p>
          <a:p>
            <a:pPr marL="381000" indent="-381000">
              <a:buFont typeface="Times" pitchFamily="18" charset="0"/>
              <a:buChar char="•"/>
            </a:pPr>
            <a:endParaRPr lang="en-US" sz="3200" dirty="0" smtClean="0">
              <a:latin typeface="Times New Roman" pitchFamily="18" charset="0"/>
              <a:cs typeface="Times New Roman" pitchFamily="18" charset="0"/>
            </a:endParaRPr>
          </a:p>
          <a:p>
            <a:pPr marL="381000" indent="-381000">
              <a:buFont typeface="Times" pitchFamily="18" charset="0"/>
              <a:buChar char="•"/>
            </a:pPr>
            <a:r>
              <a:rPr lang="en-US" sz="3200" dirty="0" smtClean="0">
                <a:latin typeface="Times New Roman" pitchFamily="18" charset="0"/>
                <a:cs typeface="Times New Roman" pitchFamily="18" charset="0"/>
              </a:rPr>
              <a:t>The abundance of water is the main reason the Earth is habitable</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The Molecule That Supports All of Life</a:t>
            </a:r>
            <a:endParaRPr lang="en-US" b="0" dirty="0">
              <a:solidFill>
                <a:srgbClr val="FF0000"/>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1000" indent="-381000"/>
            <a:r>
              <a:rPr lang="en-US" dirty="0" smtClean="0">
                <a:latin typeface="Times New Roman" pitchFamily="18" charset="0"/>
                <a:cs typeface="Times New Roman" pitchFamily="18" charset="0"/>
              </a:rPr>
              <a:t>Water can also dissolve compounds made of nonionic polar </a:t>
            </a:r>
            <a:r>
              <a:rPr lang="en-US" dirty="0" smtClean="0">
                <a:latin typeface="Times New Roman" pitchFamily="18" charset="0"/>
                <a:cs typeface="Times New Roman" pitchFamily="18" charset="0"/>
              </a:rPr>
              <a:t>molecules</a:t>
            </a:r>
          </a:p>
          <a:p>
            <a:pPr marL="381000" indent="-381000"/>
            <a:endParaRPr lang="en-US" dirty="0" smtClean="0">
              <a:latin typeface="Times New Roman" pitchFamily="18" charset="0"/>
              <a:cs typeface="Times New Roman" pitchFamily="18" charset="0"/>
            </a:endParaRPr>
          </a:p>
          <a:p>
            <a:pPr marL="381000" indent="-381000"/>
            <a:r>
              <a:rPr lang="en-US" dirty="0" smtClean="0">
                <a:latin typeface="Times New Roman" pitchFamily="18" charset="0"/>
                <a:cs typeface="Times New Roman" pitchFamily="18" charset="0"/>
              </a:rPr>
              <a:t>Even large polar molecules such as proteins can dissolve in water if they have ionic and polar regions</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Water: The Solvent of Life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smtClean="0">
                <a:latin typeface="Times New Roman" pitchFamily="18" charset="0"/>
                <a:cs typeface="Times New Roman" pitchFamily="18" charset="0"/>
              </a:rPr>
              <a:t>Human </a:t>
            </a:r>
            <a:r>
              <a:rPr lang="en-US" sz="2400" dirty="0" err="1" smtClean="0">
                <a:latin typeface="Times New Roman" pitchFamily="18" charset="0"/>
                <a:cs typeface="Times New Roman" pitchFamily="18" charset="0"/>
              </a:rPr>
              <a:t>lysozyme</a:t>
            </a:r>
            <a:r>
              <a:rPr lang="en-US" sz="2400" dirty="0" smtClean="0">
                <a:latin typeface="Times New Roman" pitchFamily="18" charset="0"/>
                <a:cs typeface="Times New Roman" pitchFamily="18" charset="0"/>
              </a:rPr>
              <a:t>, found in tears/saliva (antibacterial action)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ionic and polar regions on the surface attract water molecules</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rPr>
              <a:t>Water soluble protein</a:t>
            </a:r>
            <a:endParaRPr lang="en-US" b="0" dirty="0">
              <a:solidFill>
                <a:srgbClr val="FF0000"/>
              </a:solidFill>
              <a:effectLst/>
            </a:endParaRPr>
          </a:p>
        </p:txBody>
      </p:sp>
      <p:pic>
        <p:nvPicPr>
          <p:cNvPr id="4" name="Picture 13" descr="03_08WaterSolubleProtein-U"/>
          <p:cNvPicPr>
            <a:picLocks noChangeAspect="1" noChangeArrowheads="1"/>
          </p:cNvPicPr>
          <p:nvPr/>
        </p:nvPicPr>
        <p:blipFill>
          <a:blip r:embed="rId2" cstate="print"/>
          <a:srcRect/>
          <a:stretch>
            <a:fillRect/>
          </a:stretch>
        </p:blipFill>
        <p:spPr bwMode="auto">
          <a:xfrm>
            <a:off x="2209800" y="2057400"/>
            <a:ext cx="4338896" cy="3344093"/>
          </a:xfrm>
          <a:prstGeom prst="rect">
            <a:avLst/>
          </a:prstGeom>
          <a:noFill/>
          <a:ln w="9525">
            <a:noFill/>
            <a:miter lim="800000"/>
            <a:headEnd/>
            <a:tailEnd/>
          </a:ln>
        </p:spPr>
      </p:pic>
      <p:sp>
        <p:nvSpPr>
          <p:cNvPr id="7" name="Rectangle 6"/>
          <p:cNvSpPr/>
          <p:nvPr/>
        </p:nvSpPr>
        <p:spPr>
          <a:xfrm>
            <a:off x="6248400" y="3429000"/>
            <a:ext cx="298480" cy="369332"/>
          </a:xfrm>
          <a:prstGeom prst="rect">
            <a:avLst/>
          </a:prstGeom>
        </p:spPr>
        <p:txBody>
          <a:bodyPr wrap="none">
            <a:spAutoFit/>
          </a:bodyPr>
          <a:lstStyle/>
          <a:p>
            <a:r>
              <a:rPr lang="en-US" b="1" dirty="0" smtClean="0">
                <a:sym typeface="Symbol" pitchFamily="18" charset="2"/>
              </a:rPr>
              <a:t></a:t>
            </a:r>
            <a:endParaRPr lang="en-US" b="1" dirty="0"/>
          </a:p>
        </p:txBody>
      </p:sp>
      <p:sp>
        <p:nvSpPr>
          <p:cNvPr id="8" name="Rectangle 7"/>
          <p:cNvSpPr/>
          <p:nvPr/>
        </p:nvSpPr>
        <p:spPr>
          <a:xfrm>
            <a:off x="5943600" y="2971800"/>
            <a:ext cx="298480" cy="369332"/>
          </a:xfrm>
          <a:prstGeom prst="rect">
            <a:avLst/>
          </a:prstGeom>
        </p:spPr>
        <p:txBody>
          <a:bodyPr wrap="none">
            <a:spAutoFit/>
          </a:bodyPr>
          <a:lstStyle/>
          <a:p>
            <a:r>
              <a:rPr lang="en-US" b="1" dirty="0" smtClean="0">
                <a:sym typeface="Symbol" pitchFamily="18" charset="2"/>
              </a:rPr>
              <a:t></a:t>
            </a:r>
            <a:endParaRPr lang="en-US" b="1" dirty="0"/>
          </a:p>
        </p:txBody>
      </p:sp>
      <p:sp>
        <p:nvSpPr>
          <p:cNvPr id="9" name="Rectangle 8"/>
          <p:cNvSpPr/>
          <p:nvPr/>
        </p:nvSpPr>
        <p:spPr>
          <a:xfrm>
            <a:off x="6400800" y="3429000"/>
            <a:ext cx="311304" cy="369332"/>
          </a:xfrm>
          <a:prstGeom prst="rect">
            <a:avLst/>
          </a:prstGeom>
        </p:spPr>
        <p:txBody>
          <a:bodyPr wrap="none">
            <a:spAutoFit/>
          </a:bodyPr>
          <a:lstStyle/>
          <a:p>
            <a:r>
              <a:rPr lang="en-US" b="1" dirty="0" smtClean="0">
                <a:sym typeface="Symbol" pitchFamily="18" charset="2"/>
              </a:rPr>
              <a:t></a:t>
            </a:r>
            <a:endParaRPr lang="en-US" b="1" dirty="0"/>
          </a:p>
        </p:txBody>
      </p:sp>
      <p:sp>
        <p:nvSpPr>
          <p:cNvPr id="11" name="Rectangle 10"/>
          <p:cNvSpPr/>
          <p:nvPr/>
        </p:nvSpPr>
        <p:spPr>
          <a:xfrm>
            <a:off x="6096000" y="2895600"/>
            <a:ext cx="369012" cy="369332"/>
          </a:xfrm>
          <a:prstGeom prst="rect">
            <a:avLst/>
          </a:prstGeom>
        </p:spPr>
        <p:txBody>
          <a:bodyPr wrap="none">
            <a:spAutoFit/>
          </a:bodyPr>
          <a:lstStyle/>
          <a:p>
            <a:r>
              <a:rPr lang="en-US" b="1" dirty="0" smtClean="0">
                <a:sym typeface="Symbol" pitchFamily="18" charset="2"/>
              </a:rPr>
              <a:t>+</a:t>
            </a:r>
            <a:endParaRPr lang="en-US" b="1" dirty="0"/>
          </a:p>
        </p:txBody>
      </p:sp>
      <p:sp>
        <p:nvSpPr>
          <p:cNvPr id="12" name="Rectangle 11"/>
          <p:cNvSpPr/>
          <p:nvPr/>
        </p:nvSpPr>
        <p:spPr>
          <a:xfrm>
            <a:off x="5638800" y="3810000"/>
            <a:ext cx="369012" cy="369332"/>
          </a:xfrm>
          <a:prstGeom prst="rect">
            <a:avLst/>
          </a:prstGeom>
        </p:spPr>
        <p:txBody>
          <a:bodyPr wrap="none">
            <a:spAutoFit/>
          </a:bodyPr>
          <a:lstStyle/>
          <a:p>
            <a:r>
              <a:rPr lang="en-US" b="1" dirty="0" smtClean="0">
                <a:sym typeface="Symbol" pitchFamily="18" charset="2"/>
              </a:rPr>
              <a:t>+</a:t>
            </a:r>
            <a:endParaRPr lang="en-US" b="1" dirty="0"/>
          </a:p>
        </p:txBody>
      </p:sp>
      <p:sp>
        <p:nvSpPr>
          <p:cNvPr id="13" name="Text Box 31"/>
          <p:cNvSpPr txBox="1">
            <a:spLocks noChangeArrowheads="1"/>
          </p:cNvSpPr>
          <p:nvPr/>
        </p:nvSpPr>
        <p:spPr bwMode="auto">
          <a:xfrm>
            <a:off x="6461125" y="3224213"/>
            <a:ext cx="153988" cy="198437"/>
          </a:xfrm>
          <a:prstGeom prst="rect">
            <a:avLst/>
          </a:prstGeom>
          <a:noFill/>
          <a:ln w="9525">
            <a:noFill/>
            <a:miter lim="800000"/>
            <a:headEnd/>
            <a:tailEnd/>
          </a:ln>
        </p:spPr>
        <p:txBody>
          <a:bodyPr wrap="none" lIns="0" tIns="0" rIns="0" bIns="0"/>
          <a:lstStyle/>
          <a:p>
            <a:endParaRPr lang="en-US" sz="1500" b="1" dirty="0"/>
          </a:p>
        </p:txBody>
      </p:sp>
      <p:sp>
        <p:nvSpPr>
          <p:cNvPr id="15" name="Rectangle 14"/>
          <p:cNvSpPr/>
          <p:nvPr/>
        </p:nvSpPr>
        <p:spPr>
          <a:xfrm>
            <a:off x="5562600" y="3429000"/>
            <a:ext cx="311304" cy="369332"/>
          </a:xfrm>
          <a:prstGeom prst="rect">
            <a:avLst/>
          </a:prstGeom>
        </p:spPr>
        <p:txBody>
          <a:bodyPr wrap="none">
            <a:spAutoFit/>
          </a:bodyPr>
          <a:lstStyle/>
          <a:p>
            <a:r>
              <a:rPr lang="en-US" b="1" dirty="0" smtClean="0">
                <a:sym typeface="Symbol" pitchFamily="18" charset="2"/>
              </a:rPr>
              <a:t></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hydrophilic </a:t>
            </a:r>
            <a:r>
              <a:rPr lang="en-US" sz="2800" dirty="0" smtClean="0">
                <a:latin typeface="Times New Roman" pitchFamily="18" charset="0"/>
                <a:cs typeface="Times New Roman" pitchFamily="18" charset="0"/>
              </a:rPr>
              <a:t>substance is one that has an affinity for </a:t>
            </a:r>
            <a:r>
              <a:rPr lang="en-US" sz="2800" dirty="0" smtClean="0">
                <a:latin typeface="Times New Roman" pitchFamily="18" charset="0"/>
                <a:cs typeface="Times New Roman" pitchFamily="18" charset="0"/>
              </a:rPr>
              <a:t>water</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hydrophobic </a:t>
            </a:r>
            <a:r>
              <a:rPr lang="en-US" sz="2800" dirty="0" smtClean="0">
                <a:latin typeface="Times New Roman" pitchFamily="18" charset="0"/>
                <a:cs typeface="Times New Roman" pitchFamily="18" charset="0"/>
              </a:rPr>
              <a:t>substance is one that does not have an affinity for </a:t>
            </a:r>
            <a:r>
              <a:rPr lang="en-US" sz="2800" dirty="0" smtClean="0">
                <a:latin typeface="Times New Roman" pitchFamily="18" charset="0"/>
                <a:cs typeface="Times New Roman" pitchFamily="18" charset="0"/>
              </a:rPr>
              <a:t>water</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Oil molecules are hydrophobic because they have relatively </a:t>
            </a:r>
            <a:r>
              <a:rPr lang="en-US" sz="2800" dirty="0" err="1" smtClean="0">
                <a:latin typeface="Times New Roman" pitchFamily="18" charset="0"/>
                <a:cs typeface="Times New Roman" pitchFamily="18" charset="0"/>
              </a:rPr>
              <a:t>nonpolar</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bonds</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colloid </a:t>
            </a:r>
            <a:r>
              <a:rPr lang="en-US" sz="2800" dirty="0" smtClean="0">
                <a:latin typeface="Times New Roman" pitchFamily="18" charset="0"/>
                <a:cs typeface="Times New Roman" pitchFamily="18" charset="0"/>
              </a:rPr>
              <a:t>is a stable suspension of fine particles in a liquid</a:t>
            </a:r>
          </a:p>
          <a:p>
            <a:endParaRPr lang="en-US" dirty="0"/>
          </a:p>
        </p:txBody>
      </p:sp>
      <p:sp>
        <p:nvSpPr>
          <p:cNvPr id="3" name="Title 2"/>
          <p:cNvSpPr>
            <a:spLocks noGrp="1"/>
          </p:cNvSpPr>
          <p:nvPr>
            <p:ph type="title"/>
          </p:nvPr>
        </p:nvSpPr>
        <p:spPr/>
        <p:txBody>
          <a:bodyPr>
            <a:noAutofit/>
          </a:bodyPr>
          <a:lstStyle/>
          <a:p>
            <a:r>
              <a:rPr lang="en-US" sz="3600" b="0" dirty="0" smtClean="0">
                <a:solidFill>
                  <a:srgbClr val="FF0000"/>
                </a:solidFill>
                <a:effectLst/>
              </a:rPr>
              <a:t>Hydrophilic and Hydrophobic Substances</a:t>
            </a:r>
            <a:endParaRPr lang="en-US" sz="3600" b="0" dirty="0">
              <a:solidFill>
                <a:srgbClr val="FF0000"/>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81000" indent="-381000"/>
            <a:r>
              <a:rPr lang="en-US" sz="2800" dirty="0" smtClean="0">
                <a:latin typeface="Times New Roman" pitchFamily="18" charset="0"/>
                <a:cs typeface="Times New Roman" pitchFamily="18" charset="0"/>
              </a:rPr>
              <a:t>Most biochemical reactions occur in </a:t>
            </a:r>
            <a:r>
              <a:rPr lang="en-US" sz="2800" dirty="0" smtClean="0">
                <a:latin typeface="Times New Roman" pitchFamily="18" charset="0"/>
                <a:cs typeface="Times New Roman" pitchFamily="18" charset="0"/>
              </a:rPr>
              <a:t>water</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Chemical reactions depend on collisions of molecules and therefore on the concentration of solutes in an aqueous </a:t>
            </a:r>
            <a:r>
              <a:rPr lang="en-US" sz="2800" dirty="0" smtClean="0">
                <a:latin typeface="Times New Roman" pitchFamily="18" charset="0"/>
                <a:cs typeface="Times New Roman" pitchFamily="18" charset="0"/>
              </a:rPr>
              <a:t>solution</a:t>
            </a:r>
          </a:p>
          <a:p>
            <a:pPr marL="381000" indent="-381000"/>
            <a:endParaRPr lang="en-US" sz="2800" dirty="0" smtClean="0">
              <a:latin typeface="Times New Roman" pitchFamily="18" charset="0"/>
              <a:cs typeface="Times New Roman" pitchFamily="18" charset="0"/>
            </a:endParaRPr>
          </a:p>
          <a:p>
            <a:pPr marL="381000" indent="-381000"/>
            <a:r>
              <a:rPr lang="en-US" sz="2600" b="1" dirty="0" smtClean="0">
                <a:solidFill>
                  <a:schemeClr val="bg2">
                    <a:lumMod val="50000"/>
                  </a:schemeClr>
                </a:solidFill>
                <a:latin typeface="Times New Roman" pitchFamily="18" charset="0"/>
                <a:cs typeface="Times New Roman" pitchFamily="18" charset="0"/>
              </a:rPr>
              <a:t>Molecular mass </a:t>
            </a:r>
            <a:r>
              <a:rPr lang="en-US" sz="2600" dirty="0" smtClean="0">
                <a:solidFill>
                  <a:schemeClr val="bg2">
                    <a:lumMod val="50000"/>
                  </a:schemeClr>
                </a:solidFill>
                <a:latin typeface="Times New Roman" pitchFamily="18" charset="0"/>
                <a:cs typeface="Times New Roman" pitchFamily="18" charset="0"/>
              </a:rPr>
              <a:t>is the sum of all masses of all atoms in a molecule</a:t>
            </a:r>
          </a:p>
          <a:p>
            <a:pPr marL="381000" indent="-381000"/>
            <a:r>
              <a:rPr lang="en-US" sz="2600" dirty="0" smtClean="0">
                <a:solidFill>
                  <a:schemeClr val="bg2">
                    <a:lumMod val="50000"/>
                  </a:schemeClr>
                </a:solidFill>
                <a:latin typeface="Times New Roman" pitchFamily="18" charset="0"/>
                <a:cs typeface="Times New Roman" pitchFamily="18" charset="0"/>
              </a:rPr>
              <a:t>Numbers of molecules are usually measured in moles, where 1 </a:t>
            </a:r>
            <a:r>
              <a:rPr lang="en-US" sz="2600" b="1" dirty="0" smtClean="0">
                <a:solidFill>
                  <a:schemeClr val="bg2">
                    <a:lumMod val="50000"/>
                  </a:schemeClr>
                </a:solidFill>
                <a:latin typeface="Times New Roman" pitchFamily="18" charset="0"/>
                <a:cs typeface="Times New Roman" pitchFamily="18" charset="0"/>
              </a:rPr>
              <a:t>mole (mol) </a:t>
            </a:r>
            <a:r>
              <a:rPr lang="en-US" sz="2600" dirty="0" smtClean="0">
                <a:solidFill>
                  <a:schemeClr val="bg2">
                    <a:lumMod val="50000"/>
                  </a:schemeClr>
                </a:solidFill>
                <a:latin typeface="Times New Roman" pitchFamily="18" charset="0"/>
                <a:cs typeface="Times New Roman" pitchFamily="18" charset="0"/>
              </a:rPr>
              <a:t>= 6.02 x 10</a:t>
            </a:r>
            <a:r>
              <a:rPr lang="en-US" sz="2600" baseline="30000" dirty="0" smtClean="0">
                <a:solidFill>
                  <a:schemeClr val="bg2">
                    <a:lumMod val="50000"/>
                  </a:schemeClr>
                </a:solidFill>
                <a:latin typeface="Times New Roman" pitchFamily="18" charset="0"/>
                <a:cs typeface="Times New Roman" pitchFamily="18" charset="0"/>
              </a:rPr>
              <a:t>23 </a:t>
            </a:r>
            <a:r>
              <a:rPr lang="en-US" sz="2600" dirty="0" smtClean="0">
                <a:solidFill>
                  <a:schemeClr val="bg2">
                    <a:lumMod val="50000"/>
                  </a:schemeClr>
                </a:solidFill>
                <a:latin typeface="Times New Roman" pitchFamily="18" charset="0"/>
                <a:cs typeface="Times New Roman" pitchFamily="18" charset="0"/>
              </a:rPr>
              <a:t>molecules </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Solute Concentration in Aqueous Solutions</a:t>
            </a:r>
            <a:endParaRPr lang="en-US" b="0" dirty="0">
              <a:solidFill>
                <a:srgbClr val="FF0000"/>
              </a:soli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81000" indent="-381000"/>
            <a:r>
              <a:rPr lang="en-US" sz="2800" dirty="0" smtClean="0">
                <a:latin typeface="Times New Roman" pitchFamily="18" charset="0"/>
                <a:cs typeface="Times New Roman" pitchFamily="18" charset="0"/>
              </a:rPr>
              <a:t>The remarkable properties of water support life on Earth in many </a:t>
            </a:r>
            <a:r>
              <a:rPr lang="en-US" sz="2800" dirty="0" smtClean="0">
                <a:latin typeface="Times New Roman" pitchFamily="18" charset="0"/>
                <a:cs typeface="Times New Roman" pitchFamily="18" charset="0"/>
              </a:rPr>
              <a:t>ways</a:t>
            </a:r>
          </a:p>
          <a:p>
            <a:pPr marL="381000" indent="-381000"/>
            <a:endParaRPr lang="en-US" sz="2800" dirty="0" smtClean="0">
              <a:latin typeface="Times New Roman" pitchFamily="18" charset="0"/>
              <a:cs typeface="Times New Roman" pitchFamily="18" charset="0"/>
            </a:endParaRPr>
          </a:p>
          <a:p>
            <a:pPr marL="381000" indent="-381000"/>
            <a:r>
              <a:rPr lang="en-US" sz="2800" dirty="0" err="1" smtClean="0">
                <a:latin typeface="Times New Roman" pitchFamily="18" charset="0"/>
                <a:cs typeface="Times New Roman" pitchFamily="18" charset="0"/>
              </a:rPr>
              <a:t>Astrobiologists</a:t>
            </a:r>
            <a:r>
              <a:rPr lang="en-US" sz="2800" dirty="0" smtClean="0">
                <a:latin typeface="Times New Roman" pitchFamily="18" charset="0"/>
                <a:cs typeface="Times New Roman" pitchFamily="18" charset="0"/>
              </a:rPr>
              <a:t> seeking life on other planets are concentrating their search on planets with water </a:t>
            </a:r>
            <a:endParaRPr lang="en-US" sz="2800" dirty="0" smtClean="0">
              <a:latin typeface="Times New Roman" pitchFamily="18" charset="0"/>
              <a:cs typeface="Times New Roman" pitchFamily="18" charset="0"/>
            </a:endParaRP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To date, more than 200 planets have been found outside our solar system; one or two of them contain </a:t>
            </a:r>
            <a:r>
              <a:rPr lang="en-US" sz="2800" dirty="0" smtClean="0">
                <a:latin typeface="Times New Roman" pitchFamily="18" charset="0"/>
                <a:cs typeface="Times New Roman" pitchFamily="18" charset="0"/>
              </a:rPr>
              <a:t>water</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In our</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solar system, Mars has been found to have water</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Possible Evolution of Life on Other Planets with Water</a:t>
            </a:r>
            <a:endParaRPr lang="en-US" b="0" dirty="0">
              <a:solidFill>
                <a:srgbClr val="FF0000"/>
              </a:solidFill>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0" dirty="0" smtClean="0">
                <a:solidFill>
                  <a:srgbClr val="FF0000"/>
                </a:solidFill>
                <a:effectLst/>
              </a:rPr>
              <a:t>Subsurface ice and morning Frost on Mars</a:t>
            </a:r>
            <a:endParaRPr lang="en-US" b="0" dirty="0">
              <a:solidFill>
                <a:srgbClr val="FF0000"/>
              </a:solidFill>
              <a:effectLst/>
            </a:endParaRPr>
          </a:p>
        </p:txBody>
      </p:sp>
      <p:pic>
        <p:nvPicPr>
          <p:cNvPr id="4" name="Picture 4" descr="03_09IceOnMars-L"/>
          <p:cNvPicPr>
            <a:picLocks noGrp="1" noChangeAspect="1" noChangeArrowheads="1"/>
          </p:cNvPicPr>
          <p:nvPr>
            <p:ph idx="1"/>
          </p:nvPr>
        </p:nvPicPr>
        <p:blipFill>
          <a:blip r:embed="rId2" cstate="print"/>
          <a:srcRect/>
          <a:stretch>
            <a:fillRect/>
          </a:stretch>
        </p:blipFill>
        <p:spPr bwMode="auto">
          <a:xfrm>
            <a:off x="3124200" y="1828800"/>
            <a:ext cx="2822448" cy="44439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lnSpc>
                <a:spcPct val="90000"/>
              </a:lnSpc>
            </a:pPr>
            <a:r>
              <a:rPr lang="en-US" sz="3200" dirty="0" smtClean="0">
                <a:latin typeface="Times New Roman" pitchFamily="18" charset="0"/>
                <a:cs typeface="Times New Roman" pitchFamily="18" charset="0"/>
              </a:rPr>
              <a:t>A hydrogen atom in a hydrogen bond between two water molecules can shift from one to the other</a:t>
            </a:r>
          </a:p>
          <a:p>
            <a:pPr marL="1016000" lvl="1" indent="-330200">
              <a:lnSpc>
                <a:spcPct val="90000"/>
              </a:lnSpc>
              <a:buClr>
                <a:schemeClr val="tx1"/>
              </a:buClr>
            </a:pPr>
            <a:r>
              <a:rPr lang="en-US" sz="2800" dirty="0" smtClean="0">
                <a:latin typeface="Times New Roman" pitchFamily="18" charset="0"/>
                <a:cs typeface="Times New Roman" pitchFamily="18" charset="0"/>
              </a:rPr>
              <a:t>The hydrogen atom leaves its electron behind and is transferred as a proton, or </a:t>
            </a:r>
            <a:r>
              <a:rPr lang="en-US" sz="2800" b="1" dirty="0" smtClean="0">
                <a:latin typeface="Times New Roman" pitchFamily="18" charset="0"/>
                <a:cs typeface="Times New Roman" pitchFamily="18" charset="0"/>
              </a:rPr>
              <a:t>hydrogen ion </a:t>
            </a:r>
            <a:r>
              <a:rPr lang="en-US" sz="2800" dirty="0" smtClean="0">
                <a:latin typeface="Times New Roman" pitchFamily="18" charset="0"/>
                <a:cs typeface="Times New Roman" pitchFamily="18" charset="0"/>
              </a:rPr>
              <a:t>(H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pPr marL="1016000" lvl="1" indent="-330200">
              <a:lnSpc>
                <a:spcPct val="90000"/>
              </a:lnSpc>
              <a:buClr>
                <a:schemeClr val="tx1"/>
              </a:buClr>
            </a:pPr>
            <a:endParaRPr lang="en-US" sz="2800" dirty="0" smtClean="0">
              <a:latin typeface="Times New Roman" pitchFamily="18" charset="0"/>
              <a:cs typeface="Times New Roman" pitchFamily="18" charset="0"/>
            </a:endParaRPr>
          </a:p>
          <a:p>
            <a:pPr marL="1016000" lvl="1" indent="-330200">
              <a:lnSpc>
                <a:spcPct val="90000"/>
              </a:lnSpc>
              <a:buClr>
                <a:schemeClr val="tx1"/>
              </a:buClr>
            </a:pPr>
            <a:r>
              <a:rPr lang="en-US" sz="2800" dirty="0" smtClean="0">
                <a:latin typeface="Times New Roman" pitchFamily="18" charset="0"/>
                <a:cs typeface="Times New Roman" pitchFamily="18" charset="0"/>
              </a:rPr>
              <a:t>The molecule with the extra proton is now a </a:t>
            </a:r>
            <a:r>
              <a:rPr lang="en-US" sz="2800" b="1" dirty="0" err="1" smtClean="0">
                <a:latin typeface="Times New Roman" pitchFamily="18" charset="0"/>
                <a:cs typeface="Times New Roman" pitchFamily="18" charset="0"/>
              </a:rPr>
              <a:t>hydronium</a:t>
            </a:r>
            <a:r>
              <a:rPr lang="en-US" sz="2800" b="1" dirty="0" smtClean="0">
                <a:latin typeface="Times New Roman" pitchFamily="18" charset="0"/>
                <a:cs typeface="Times New Roman" pitchFamily="18" charset="0"/>
              </a:rPr>
              <a:t> ion </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O</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though it is often represented as H</a:t>
            </a:r>
            <a:r>
              <a:rPr lang="en-US" sz="2800" baseline="30000" dirty="0" smtClean="0">
                <a:latin typeface="Times New Roman" pitchFamily="18" charset="0"/>
                <a:cs typeface="Times New Roman" pitchFamily="18" charset="0"/>
              </a:rPr>
              <a:t>+</a:t>
            </a:r>
          </a:p>
          <a:p>
            <a:pPr marL="1016000" lvl="1" indent="-330200">
              <a:lnSpc>
                <a:spcPct val="90000"/>
              </a:lnSpc>
              <a:buClr>
                <a:schemeClr val="tx1"/>
              </a:buClr>
            </a:pPr>
            <a:endParaRPr lang="en-US" sz="2800" dirty="0" smtClean="0">
              <a:latin typeface="Times New Roman" pitchFamily="18" charset="0"/>
              <a:cs typeface="Times New Roman" pitchFamily="18" charset="0"/>
            </a:endParaRPr>
          </a:p>
          <a:p>
            <a:pPr marL="1016000" lvl="1" indent="-330200">
              <a:lnSpc>
                <a:spcPct val="90000"/>
              </a:lnSpc>
              <a:buClr>
                <a:schemeClr val="tx1"/>
              </a:buClr>
            </a:pPr>
            <a:r>
              <a:rPr lang="en-US" sz="2800" dirty="0" smtClean="0">
                <a:latin typeface="Times New Roman" pitchFamily="18" charset="0"/>
                <a:cs typeface="Times New Roman" pitchFamily="18" charset="0"/>
              </a:rPr>
              <a:t>The molecule that lost the proton is now a </a:t>
            </a:r>
            <a:r>
              <a:rPr lang="en-US" sz="2800" b="1" dirty="0" smtClean="0">
                <a:latin typeface="Times New Roman" pitchFamily="18" charset="0"/>
                <a:cs typeface="Times New Roman" pitchFamily="18" charset="0"/>
              </a:rPr>
              <a:t>hydroxide ion </a:t>
            </a:r>
            <a:r>
              <a:rPr lang="en-US" sz="2800" dirty="0" smtClean="0">
                <a:latin typeface="Times New Roman" pitchFamily="18" charset="0"/>
                <a:cs typeface="Times New Roman" pitchFamily="18" charset="0"/>
              </a:rPr>
              <a:t>(OH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normAutofit/>
          </a:bodyPr>
          <a:lstStyle/>
          <a:p>
            <a:r>
              <a:rPr lang="en-US" sz="3200" b="0" dirty="0" smtClean="0">
                <a:solidFill>
                  <a:srgbClr val="FF0000"/>
                </a:solidFill>
                <a:effectLst/>
              </a:rPr>
              <a:t>Acidic and basic conditions affect living organisms</a:t>
            </a:r>
            <a:endParaRPr lang="en-US" sz="3200" b="0" dirty="0">
              <a:solidFill>
                <a:srgbClr val="FF0000"/>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b="0" dirty="0" smtClean="0">
                <a:solidFill>
                  <a:srgbClr val="FF0000"/>
                </a:solidFill>
                <a:effectLst/>
              </a:rPr>
              <a:t>Acidic and basic conditions affect living organisms</a:t>
            </a:r>
            <a:endParaRPr lang="en-US" dirty="0"/>
          </a:p>
        </p:txBody>
      </p:sp>
      <p:pic>
        <p:nvPicPr>
          <p:cNvPr id="4" name="Picture 11" descr="03_UN02DissociationWater-U"/>
          <p:cNvPicPr>
            <a:picLocks noGrp="1" noChangeAspect="1" noChangeArrowheads="1"/>
          </p:cNvPicPr>
          <p:nvPr>
            <p:ph idx="1"/>
          </p:nvPr>
        </p:nvPicPr>
        <p:blipFill>
          <a:blip r:embed="rId2" cstate="print"/>
          <a:srcRect/>
          <a:stretch>
            <a:fillRect/>
          </a:stretch>
        </p:blipFill>
        <p:spPr bwMode="auto">
          <a:xfrm>
            <a:off x="1301496" y="2704751"/>
            <a:ext cx="6541008" cy="2078736"/>
          </a:xfrm>
          <a:prstGeom prst="rect">
            <a:avLst/>
          </a:prstGeom>
          <a:noFill/>
          <a:ln w="9525">
            <a:noFill/>
            <a:miter lim="800000"/>
            <a:headEnd/>
            <a:tailEnd/>
          </a:ln>
        </p:spPr>
      </p:pic>
      <p:sp>
        <p:nvSpPr>
          <p:cNvPr id="5" name="Rectangle 4"/>
          <p:cNvSpPr/>
          <p:nvPr/>
        </p:nvSpPr>
        <p:spPr>
          <a:xfrm>
            <a:off x="1219200" y="4038600"/>
            <a:ext cx="862737" cy="369332"/>
          </a:xfrm>
          <a:prstGeom prst="rect">
            <a:avLst/>
          </a:prstGeom>
        </p:spPr>
        <p:txBody>
          <a:bodyPr wrap="none">
            <a:spAutoFit/>
          </a:bodyPr>
          <a:lstStyle/>
          <a:p>
            <a:r>
              <a:rPr lang="en-US" b="1" dirty="0" smtClean="0"/>
              <a:t>2 H</a:t>
            </a:r>
            <a:r>
              <a:rPr lang="en-US" sz="2000" b="1" baseline="-25000" dirty="0" smtClean="0"/>
              <a:t>2</a:t>
            </a:r>
            <a:r>
              <a:rPr lang="en-US" b="1" dirty="0" smtClean="0"/>
              <a:t>O</a:t>
            </a:r>
            <a:endParaRPr lang="en-US" sz="2000" b="1" dirty="0"/>
          </a:p>
        </p:txBody>
      </p:sp>
      <p:sp>
        <p:nvSpPr>
          <p:cNvPr id="7" name="Rectangle 6"/>
          <p:cNvSpPr/>
          <p:nvPr/>
        </p:nvSpPr>
        <p:spPr>
          <a:xfrm>
            <a:off x="3962400" y="3962400"/>
            <a:ext cx="2590800" cy="646332"/>
          </a:xfrm>
          <a:prstGeom prst="rect">
            <a:avLst/>
          </a:prstGeom>
        </p:spPr>
        <p:txBody>
          <a:bodyPr wrap="square">
            <a:spAutoFit/>
          </a:bodyPr>
          <a:lstStyle/>
          <a:p>
            <a:pPr algn="ctr"/>
            <a:r>
              <a:rPr lang="en-US" b="1" dirty="0" err="1" smtClean="0"/>
              <a:t>Hydronium</a:t>
            </a:r>
            <a:endParaRPr lang="en-US" b="1" dirty="0" smtClean="0"/>
          </a:p>
          <a:p>
            <a:pPr algn="ctr"/>
            <a:r>
              <a:rPr lang="en-US" b="1" dirty="0" smtClean="0"/>
              <a:t>ion (H</a:t>
            </a:r>
            <a:r>
              <a:rPr lang="en-US" sz="2000" b="1" baseline="-25000" dirty="0" smtClean="0"/>
              <a:t>3</a:t>
            </a:r>
            <a:r>
              <a:rPr lang="en-US" b="1" dirty="0" smtClean="0"/>
              <a:t>O</a:t>
            </a:r>
            <a:r>
              <a:rPr lang="en-US" sz="2000" b="1" baseline="30000" dirty="0" smtClean="0"/>
              <a:t>+</a:t>
            </a:r>
            <a:r>
              <a:rPr lang="en-US" b="1" dirty="0" smtClean="0"/>
              <a:t>)</a:t>
            </a:r>
            <a:endParaRPr lang="en-US" sz="2000" b="1" dirty="0"/>
          </a:p>
        </p:txBody>
      </p:sp>
      <p:sp>
        <p:nvSpPr>
          <p:cNvPr id="8" name="Rectangle 7"/>
          <p:cNvSpPr/>
          <p:nvPr/>
        </p:nvSpPr>
        <p:spPr>
          <a:xfrm>
            <a:off x="6324600" y="3962400"/>
            <a:ext cx="2133600" cy="646331"/>
          </a:xfrm>
          <a:prstGeom prst="rect">
            <a:avLst/>
          </a:prstGeom>
        </p:spPr>
        <p:txBody>
          <a:bodyPr wrap="square">
            <a:spAutoFit/>
          </a:bodyPr>
          <a:lstStyle/>
          <a:p>
            <a:pPr algn="ctr"/>
            <a:r>
              <a:rPr lang="en-US" b="1" dirty="0" smtClean="0"/>
              <a:t>Hydroxide</a:t>
            </a:r>
          </a:p>
          <a:p>
            <a:pPr algn="ctr"/>
            <a:r>
              <a:rPr lang="en-US" b="1" dirty="0" smtClean="0"/>
              <a:t>ion (OH</a:t>
            </a:r>
            <a:r>
              <a:rPr lang="en-US" sz="2400" b="1" baseline="30000" dirty="0" smtClean="0">
                <a:sym typeface="Symbol" pitchFamily="18" charset="2"/>
              </a:rPr>
              <a:t></a:t>
            </a:r>
            <a:r>
              <a:rPr lang="en-US" b="1" dirty="0" smtClean="0"/>
              <a:t>)</a:t>
            </a:r>
            <a:endParaRPr lang="en-US" b="1" dirty="0"/>
          </a:p>
        </p:txBody>
      </p:sp>
      <p:sp>
        <p:nvSpPr>
          <p:cNvPr id="9" name="Rectangle 8"/>
          <p:cNvSpPr/>
          <p:nvPr/>
        </p:nvSpPr>
        <p:spPr>
          <a:xfrm>
            <a:off x="5181600" y="2667000"/>
            <a:ext cx="369012" cy="369332"/>
          </a:xfrm>
          <a:prstGeom prst="rect">
            <a:avLst/>
          </a:prstGeom>
        </p:spPr>
        <p:txBody>
          <a:bodyPr wrap="none">
            <a:spAutoFit/>
          </a:bodyPr>
          <a:lstStyle/>
          <a:p>
            <a:pPr algn="ctr"/>
            <a:r>
              <a:rPr lang="en-US" b="1" dirty="0" smtClean="0"/>
              <a:t>+</a:t>
            </a:r>
            <a:endParaRPr lang="en-US" sz="2000" b="1" dirty="0"/>
          </a:p>
        </p:txBody>
      </p:sp>
      <p:sp>
        <p:nvSpPr>
          <p:cNvPr id="10" name="Rectangle 9"/>
          <p:cNvSpPr/>
          <p:nvPr/>
        </p:nvSpPr>
        <p:spPr>
          <a:xfrm>
            <a:off x="7086600" y="2743200"/>
            <a:ext cx="311304" cy="369332"/>
          </a:xfrm>
          <a:prstGeom prst="rect">
            <a:avLst/>
          </a:prstGeom>
        </p:spPr>
        <p:txBody>
          <a:bodyPr wrap="none">
            <a:spAutoFit/>
          </a:bodyPr>
          <a:lstStyle/>
          <a:p>
            <a:pPr algn="ctr"/>
            <a:r>
              <a:rPr lang="en-US" b="1" dirty="0" smtClean="0">
                <a:sym typeface="Symbol" pitchFamily="18" charset="2"/>
              </a:rPr>
              <a:t></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Times New Roman" pitchFamily="18" charset="0"/>
                <a:cs typeface="Times New Roman" pitchFamily="18" charset="0"/>
              </a:rPr>
              <a:t>Water is in a state of dynamic equilibrium in which water molecules dissociate at the same rate at which they are being </a:t>
            </a:r>
            <a:r>
              <a:rPr lang="en-US" sz="2800" dirty="0" smtClean="0">
                <a:latin typeface="Times New Roman" pitchFamily="18" charset="0"/>
                <a:cs typeface="Times New Roman" pitchFamily="18" charset="0"/>
              </a:rPr>
              <a:t>reformed</a:t>
            </a:r>
          </a:p>
          <a:p>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Though statistically rare, the dissociation of water molecules has a great effect on </a:t>
            </a:r>
            <a:r>
              <a:rPr lang="en-US" sz="2800" dirty="0" smtClean="0">
                <a:latin typeface="Times New Roman" pitchFamily="18" charset="0"/>
                <a:cs typeface="Times New Roman" pitchFamily="18" charset="0"/>
              </a:rPr>
              <a:t>organisms</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Changes in concentrations of 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and OH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can drastically affect the chemistry of a cell</a:t>
            </a: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000" b="0" dirty="0" smtClean="0">
                <a:solidFill>
                  <a:srgbClr val="FF0000"/>
                </a:solidFill>
                <a:effectLst/>
              </a:rPr>
              <a:t>Acidic and basic conditions affect living organisms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1000" indent="-381000"/>
            <a:r>
              <a:rPr lang="en-US" sz="2800" dirty="0" smtClean="0">
                <a:latin typeface="Times New Roman" pitchFamily="18" charset="0"/>
                <a:cs typeface="Times New Roman" pitchFamily="18" charset="0"/>
              </a:rPr>
              <a:t>Concentrations of 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and OH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are equal in pure </a:t>
            </a:r>
            <a:r>
              <a:rPr lang="en-US" sz="2800" dirty="0" smtClean="0">
                <a:latin typeface="Times New Roman" pitchFamily="18" charset="0"/>
                <a:cs typeface="Times New Roman" pitchFamily="18" charset="0"/>
              </a:rPr>
              <a:t>water</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Adding certain solutes, called acids and bases, modifies the concentrations of 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and OH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Biologists use something called the pH scale to describe whether a solution is acidic or basic (the opposite of acidic)</a:t>
            </a:r>
          </a:p>
          <a:p>
            <a:endParaRPr lang="en-US" dirty="0"/>
          </a:p>
        </p:txBody>
      </p:sp>
      <p:sp>
        <p:nvSpPr>
          <p:cNvPr id="3" name="Title 2"/>
          <p:cNvSpPr>
            <a:spLocks noGrp="1"/>
          </p:cNvSpPr>
          <p:nvPr>
            <p:ph type="title"/>
          </p:nvPr>
        </p:nvSpPr>
        <p:spPr/>
        <p:txBody>
          <a:bodyPr>
            <a:noAutofit/>
          </a:bodyPr>
          <a:lstStyle/>
          <a:p>
            <a:r>
              <a:rPr lang="en-US" sz="3600" b="0" dirty="0" smtClean="0">
                <a:solidFill>
                  <a:srgbClr val="FF0000"/>
                </a:solidFill>
                <a:effectLst/>
              </a:rPr>
              <a:t>Acidic and basic conditions affect living organisms</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93700" indent="-393700">
              <a:buFont typeface="Times" pitchFamily="18" charset="0"/>
              <a:buChar char="•"/>
            </a:pPr>
            <a:r>
              <a:rPr lang="en-US" sz="2400" dirty="0" smtClean="0">
                <a:latin typeface="Times New Roman" pitchFamily="18" charset="0"/>
                <a:cs typeface="Times New Roman" pitchFamily="18" charset="0"/>
              </a:rPr>
              <a:t>The water molecule is a </a:t>
            </a:r>
            <a:r>
              <a:rPr lang="en-US" sz="2400" b="1" dirty="0" smtClean="0">
                <a:latin typeface="Times New Roman" pitchFamily="18" charset="0"/>
                <a:cs typeface="Times New Roman" pitchFamily="18" charset="0"/>
              </a:rPr>
              <a:t>polar molecule</a:t>
            </a:r>
            <a:r>
              <a:rPr lang="en-US" sz="2400" dirty="0" smtClean="0">
                <a:latin typeface="Times New Roman" pitchFamily="18" charset="0"/>
                <a:cs typeface="Times New Roman" pitchFamily="18" charset="0"/>
              </a:rPr>
              <a:t>: the opposite ends have opposite </a:t>
            </a:r>
            <a:r>
              <a:rPr lang="en-US" sz="2400" dirty="0" smtClean="0">
                <a:latin typeface="Times New Roman" pitchFamily="18" charset="0"/>
                <a:cs typeface="Times New Roman" pitchFamily="18" charset="0"/>
              </a:rPr>
              <a:t>charges</a:t>
            </a:r>
            <a:endParaRPr lang="en-US" sz="2400" dirty="0" smtClean="0">
              <a:latin typeface="Times New Roman" pitchFamily="18" charset="0"/>
              <a:cs typeface="Times New Roman" pitchFamily="18" charset="0"/>
            </a:endParaRPr>
          </a:p>
          <a:p>
            <a:pPr marL="393700" indent="-393700"/>
            <a:r>
              <a:rPr lang="en-US" sz="2400" dirty="0" smtClean="0">
                <a:latin typeface="Times New Roman" pitchFamily="18" charset="0"/>
                <a:cs typeface="Times New Roman" pitchFamily="18" charset="0"/>
              </a:rPr>
              <a:t>Polarity allows water molecules to form hydrogen bonds with each other</a:t>
            </a:r>
          </a:p>
          <a:p>
            <a:pPr>
              <a:buNone/>
            </a:pPr>
            <a:r>
              <a:rPr lang="en-US" sz="2400" dirty="0" smtClean="0"/>
              <a:t>                         </a:t>
            </a:r>
            <a:r>
              <a:rPr lang="en-US" dirty="0" smtClean="0"/>
              <a:t>                            </a:t>
            </a:r>
          </a:p>
          <a:p>
            <a:pPr>
              <a:buNone/>
            </a:pPr>
            <a:r>
              <a:rPr lang="en-US" dirty="0" smtClean="0"/>
              <a:t> </a:t>
            </a:r>
            <a:r>
              <a:rPr lang="en-US" dirty="0" smtClean="0"/>
              <a:t>                                                 </a:t>
            </a:r>
          </a:p>
          <a:p>
            <a:pPr>
              <a:buNone/>
            </a:pPr>
            <a:r>
              <a:rPr lang="en-US" dirty="0" smtClean="0"/>
              <a:t> </a:t>
            </a:r>
            <a:r>
              <a:rPr lang="en-US" sz="1600" dirty="0" smtClean="0">
                <a:latin typeface="Times New Roman" pitchFamily="18" charset="0"/>
                <a:cs typeface="Times New Roman" pitchFamily="18" charset="0"/>
              </a:rPr>
              <a:t>Polar covalent bond</a:t>
            </a:r>
            <a:endParaRPr lang="en-US" dirty="0"/>
          </a:p>
        </p:txBody>
      </p:sp>
      <p:sp>
        <p:nvSpPr>
          <p:cNvPr id="3" name="Title 2"/>
          <p:cNvSpPr>
            <a:spLocks noGrp="1"/>
          </p:cNvSpPr>
          <p:nvPr>
            <p:ph type="title"/>
          </p:nvPr>
        </p:nvSpPr>
        <p:spPr>
          <a:xfrm>
            <a:off x="457200" y="304800"/>
            <a:ext cx="8229600" cy="1143000"/>
          </a:xfrm>
        </p:spPr>
        <p:txBody>
          <a:bodyPr>
            <a:normAutofit/>
          </a:bodyPr>
          <a:lstStyle/>
          <a:p>
            <a:r>
              <a:rPr lang="en-US" sz="3200" b="0" dirty="0" smtClean="0">
                <a:solidFill>
                  <a:srgbClr val="FF0000"/>
                </a:solidFill>
                <a:effectLst/>
              </a:rPr>
              <a:t>Polar covalent bonds in water molecules result in hydrogen bonding</a:t>
            </a:r>
            <a:endParaRPr lang="en-US" sz="3200" b="0" dirty="0">
              <a:solidFill>
                <a:srgbClr val="FF0000"/>
              </a:solidFill>
              <a:effectLst/>
            </a:endParaRPr>
          </a:p>
        </p:txBody>
      </p:sp>
      <p:pic>
        <p:nvPicPr>
          <p:cNvPr id="4" name="Picture 52" descr="03_02HBondWater-U"/>
          <p:cNvPicPr>
            <a:picLocks noChangeAspect="1" noChangeArrowheads="1"/>
          </p:cNvPicPr>
          <p:nvPr/>
        </p:nvPicPr>
        <p:blipFill>
          <a:blip r:embed="rId2" cstate="print"/>
          <a:srcRect/>
          <a:stretch>
            <a:fillRect/>
          </a:stretch>
        </p:blipFill>
        <p:spPr bwMode="auto">
          <a:xfrm>
            <a:off x="3429000" y="2971800"/>
            <a:ext cx="2503487" cy="2446981"/>
          </a:xfrm>
          <a:prstGeom prst="rect">
            <a:avLst/>
          </a:prstGeom>
          <a:noFill/>
          <a:ln w="9525">
            <a:noFill/>
            <a:miter lim="800000"/>
            <a:headEnd/>
            <a:tailEnd/>
          </a:ln>
        </p:spPr>
      </p:pic>
      <p:sp>
        <p:nvSpPr>
          <p:cNvPr id="5" name="Rectangle 4"/>
          <p:cNvSpPr/>
          <p:nvPr/>
        </p:nvSpPr>
        <p:spPr>
          <a:xfrm>
            <a:off x="3962400" y="3352800"/>
            <a:ext cx="1423284" cy="646331"/>
          </a:xfrm>
          <a:prstGeom prst="rect">
            <a:avLst/>
          </a:prstGeom>
        </p:spPr>
        <p:txBody>
          <a:bodyPr wrap="square">
            <a:spAutoFit/>
          </a:bodyPr>
          <a:lstStyle/>
          <a:p>
            <a:r>
              <a:rPr lang="en-US" dirty="0" smtClean="0">
                <a:latin typeface="Times New Roman" pitchFamily="18" charset="0"/>
                <a:cs typeface="Times New Roman" pitchFamily="18" charset="0"/>
              </a:rPr>
              <a:t>Hydrogen bond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81000" indent="-381000"/>
            <a:r>
              <a:rPr lang="en-US" sz="3600" dirty="0" smtClean="0"/>
              <a:t>An </a:t>
            </a:r>
            <a:r>
              <a:rPr lang="en-US" sz="3600" b="1" dirty="0" smtClean="0"/>
              <a:t>acid </a:t>
            </a:r>
            <a:r>
              <a:rPr lang="en-US" sz="3600" dirty="0" smtClean="0"/>
              <a:t>is any substance that increases the H</a:t>
            </a:r>
            <a:r>
              <a:rPr lang="en-US" sz="3600" baseline="30000" dirty="0" smtClean="0"/>
              <a:t>+</a:t>
            </a:r>
            <a:r>
              <a:rPr lang="en-US" sz="3600" dirty="0" smtClean="0"/>
              <a:t> concentration of a </a:t>
            </a:r>
            <a:r>
              <a:rPr lang="en-US" sz="3600" dirty="0" smtClean="0"/>
              <a:t>solution</a:t>
            </a:r>
          </a:p>
          <a:p>
            <a:pPr marL="381000" indent="-381000"/>
            <a:endParaRPr lang="en-US" sz="3600" dirty="0" smtClean="0"/>
          </a:p>
          <a:p>
            <a:pPr marL="381000" indent="-381000"/>
            <a:r>
              <a:rPr lang="en-US" sz="3600" dirty="0" smtClean="0"/>
              <a:t>A </a:t>
            </a:r>
            <a:r>
              <a:rPr lang="en-US" sz="3600" b="1" dirty="0" smtClean="0"/>
              <a:t>base </a:t>
            </a:r>
            <a:r>
              <a:rPr lang="en-US" sz="3600" dirty="0" smtClean="0"/>
              <a:t>is any substance that reduces the H</a:t>
            </a:r>
            <a:r>
              <a:rPr lang="en-US" sz="3600" baseline="30000" dirty="0" smtClean="0"/>
              <a:t>+</a:t>
            </a:r>
            <a:r>
              <a:rPr lang="en-US" sz="3600" dirty="0" smtClean="0"/>
              <a:t> concentration of a solution</a:t>
            </a:r>
          </a:p>
          <a:p>
            <a:endParaRPr lang="en-US" sz="36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rPr>
              <a:t>Acids and Bases</a:t>
            </a:r>
            <a:endParaRPr lang="en-US" b="0" dirty="0">
              <a:solidFill>
                <a:srgbClr val="FF0000"/>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1000" indent="-381000"/>
            <a:r>
              <a:rPr lang="en-US" sz="2400" dirty="0" smtClean="0">
                <a:latin typeface="Times New Roman" pitchFamily="18" charset="0"/>
                <a:cs typeface="Times New Roman" pitchFamily="18" charset="0"/>
              </a:rPr>
              <a:t>Acidic solutions have pH values less than 7</a:t>
            </a:r>
          </a:p>
          <a:p>
            <a:pPr marL="381000" indent="-381000"/>
            <a:r>
              <a:rPr lang="en-US" sz="2400" dirty="0" smtClean="0">
                <a:latin typeface="Times New Roman" pitchFamily="18" charset="0"/>
                <a:cs typeface="Times New Roman" pitchFamily="18" charset="0"/>
              </a:rPr>
              <a:t>Basic solutions have pH values greater than 7</a:t>
            </a:r>
          </a:p>
          <a:p>
            <a:pPr marL="381000" indent="-381000"/>
            <a:r>
              <a:rPr lang="en-US" sz="2400" dirty="0" smtClean="0">
                <a:latin typeface="Times New Roman" pitchFamily="18" charset="0"/>
                <a:cs typeface="Times New Roman" pitchFamily="18" charset="0"/>
              </a:rPr>
              <a:t>Most biological fluids have pH values in the range of 6 to 8</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Acids and Bases</a:t>
            </a:r>
            <a:endParaRPr lang="en-US" dirty="0"/>
          </a:p>
        </p:txBody>
      </p:sp>
      <p:pic>
        <p:nvPicPr>
          <p:cNvPr id="4" name="Picture 75" descr="03_10_pHScale-U"/>
          <p:cNvPicPr>
            <a:picLocks noChangeAspect="1" noChangeArrowheads="1"/>
          </p:cNvPicPr>
          <p:nvPr/>
        </p:nvPicPr>
        <p:blipFill>
          <a:blip r:embed="rId2" cstate="print"/>
          <a:srcRect/>
          <a:stretch>
            <a:fillRect/>
          </a:stretch>
        </p:blipFill>
        <p:spPr bwMode="auto">
          <a:xfrm>
            <a:off x="1812925" y="2701549"/>
            <a:ext cx="3368675" cy="4019926"/>
          </a:xfrm>
          <a:prstGeom prst="rect">
            <a:avLst/>
          </a:prstGeom>
          <a:noFill/>
          <a:ln w="9525">
            <a:noFill/>
            <a:miter lim="800000"/>
            <a:headEnd/>
            <a:tailEnd/>
          </a:ln>
        </p:spPr>
      </p:pic>
      <p:sp>
        <p:nvSpPr>
          <p:cNvPr id="5" name="Rectangle 4"/>
          <p:cNvSpPr/>
          <p:nvPr/>
        </p:nvSpPr>
        <p:spPr>
          <a:xfrm>
            <a:off x="533400" y="3200400"/>
            <a:ext cx="1143000" cy="590931"/>
          </a:xfrm>
          <a:prstGeom prst="rect">
            <a:avLst/>
          </a:prstGeom>
        </p:spPr>
        <p:txBody>
          <a:bodyPr wrap="square">
            <a:spAutoFit/>
          </a:bodyPr>
          <a:lstStyle/>
          <a:p>
            <a:pPr algn="ctr">
              <a:lnSpc>
                <a:spcPct val="90000"/>
              </a:lnSpc>
            </a:pPr>
            <a:r>
              <a:rPr lang="en-US" b="1" dirty="0" smtClean="0"/>
              <a:t>Acidic</a:t>
            </a:r>
          </a:p>
          <a:p>
            <a:pPr algn="ctr">
              <a:lnSpc>
                <a:spcPct val="90000"/>
              </a:lnSpc>
            </a:pPr>
            <a:r>
              <a:rPr lang="en-US" b="1" dirty="0" smtClean="0"/>
              <a:t>solution</a:t>
            </a:r>
            <a:endParaRPr lang="en-US" b="1" dirty="0"/>
          </a:p>
        </p:txBody>
      </p:sp>
      <p:sp>
        <p:nvSpPr>
          <p:cNvPr id="6" name="Rectangle 5"/>
          <p:cNvSpPr/>
          <p:nvPr/>
        </p:nvSpPr>
        <p:spPr>
          <a:xfrm>
            <a:off x="228600" y="4343400"/>
            <a:ext cx="1600200" cy="590931"/>
          </a:xfrm>
          <a:prstGeom prst="rect">
            <a:avLst/>
          </a:prstGeom>
        </p:spPr>
        <p:txBody>
          <a:bodyPr wrap="square">
            <a:spAutoFit/>
          </a:bodyPr>
          <a:lstStyle/>
          <a:p>
            <a:pPr algn="ctr">
              <a:lnSpc>
                <a:spcPct val="90000"/>
              </a:lnSpc>
            </a:pPr>
            <a:r>
              <a:rPr lang="en-US" b="1" dirty="0" smtClean="0"/>
              <a:t>Neutral</a:t>
            </a:r>
          </a:p>
          <a:p>
            <a:pPr algn="ctr">
              <a:lnSpc>
                <a:spcPct val="90000"/>
              </a:lnSpc>
            </a:pPr>
            <a:r>
              <a:rPr lang="en-US" b="1" dirty="0" smtClean="0"/>
              <a:t>solution</a:t>
            </a:r>
            <a:endParaRPr lang="en-US" b="1" dirty="0"/>
          </a:p>
        </p:txBody>
      </p:sp>
      <p:sp>
        <p:nvSpPr>
          <p:cNvPr id="7" name="Rectangle 6"/>
          <p:cNvSpPr/>
          <p:nvPr/>
        </p:nvSpPr>
        <p:spPr>
          <a:xfrm>
            <a:off x="685800" y="5410200"/>
            <a:ext cx="1066800" cy="590931"/>
          </a:xfrm>
          <a:prstGeom prst="rect">
            <a:avLst/>
          </a:prstGeom>
        </p:spPr>
        <p:txBody>
          <a:bodyPr wrap="square">
            <a:spAutoFit/>
          </a:bodyPr>
          <a:lstStyle/>
          <a:p>
            <a:pPr algn="ctr">
              <a:lnSpc>
                <a:spcPct val="90000"/>
              </a:lnSpc>
            </a:pPr>
            <a:r>
              <a:rPr lang="en-US" b="1" dirty="0" smtClean="0"/>
              <a:t>Basic</a:t>
            </a:r>
          </a:p>
          <a:p>
            <a:pPr algn="ctr">
              <a:lnSpc>
                <a:spcPct val="90000"/>
              </a:lnSpc>
            </a:pPr>
            <a:r>
              <a:rPr lang="en-US" b="1" dirty="0" smtClean="0"/>
              <a:t>Sol.</a:t>
            </a:r>
            <a:endParaRPr lang="en-US" b="1" dirty="0"/>
          </a:p>
        </p:txBody>
      </p:sp>
      <p:sp>
        <p:nvSpPr>
          <p:cNvPr id="8" name="Rectangle 7"/>
          <p:cNvSpPr/>
          <p:nvPr/>
        </p:nvSpPr>
        <p:spPr>
          <a:xfrm>
            <a:off x="2209800" y="4419600"/>
            <a:ext cx="1524000" cy="523220"/>
          </a:xfrm>
          <a:prstGeom prst="rect">
            <a:avLst/>
          </a:prstGeom>
        </p:spPr>
        <p:txBody>
          <a:bodyPr wrap="square">
            <a:spAutoFit/>
          </a:bodyPr>
          <a:lstStyle/>
          <a:p>
            <a:pPr algn="ctr"/>
            <a:r>
              <a:rPr lang="en-US" sz="1400" b="1" dirty="0" smtClean="0"/>
              <a:t>Neutral</a:t>
            </a:r>
          </a:p>
          <a:p>
            <a:pPr algn="ctr"/>
            <a:r>
              <a:rPr lang="en-US" sz="1400" b="1" dirty="0" smtClean="0"/>
              <a:t>[H</a:t>
            </a:r>
            <a:r>
              <a:rPr lang="en-US" sz="1400" b="1" baseline="30000" dirty="0" smtClean="0"/>
              <a:t>+</a:t>
            </a:r>
            <a:r>
              <a:rPr lang="en-US" sz="1400" b="1" dirty="0" smtClean="0"/>
              <a:t>] = [OH</a:t>
            </a:r>
            <a:r>
              <a:rPr lang="en-US" sz="1400" b="1" baseline="30000" dirty="0" smtClean="0">
                <a:sym typeface="Symbol" pitchFamily="18" charset="2"/>
              </a:rPr>
              <a:t></a:t>
            </a:r>
            <a:endParaRPr lang="en-US" sz="1400" dirty="0"/>
          </a:p>
        </p:txBody>
      </p:sp>
      <p:sp>
        <p:nvSpPr>
          <p:cNvPr id="9" name="Rectangle 8"/>
          <p:cNvSpPr/>
          <p:nvPr/>
        </p:nvSpPr>
        <p:spPr>
          <a:xfrm rot="16200000">
            <a:off x="2035462" y="3550484"/>
            <a:ext cx="1327608" cy="338554"/>
          </a:xfrm>
          <a:prstGeom prst="rect">
            <a:avLst/>
          </a:prstGeom>
        </p:spPr>
        <p:txBody>
          <a:bodyPr wrap="none">
            <a:spAutoFit/>
          </a:bodyPr>
          <a:lstStyle/>
          <a:p>
            <a:r>
              <a:rPr lang="en-US" sz="1600" b="1" dirty="0" smtClean="0"/>
              <a:t>H</a:t>
            </a:r>
            <a:r>
              <a:rPr lang="en-US" sz="1600" b="1" baseline="30000" dirty="0" smtClean="0"/>
              <a:t>+</a:t>
            </a:r>
            <a:r>
              <a:rPr lang="en-US" sz="1600" b="1" dirty="0" smtClean="0"/>
              <a:t>] &gt; [OH</a:t>
            </a:r>
            <a:r>
              <a:rPr lang="en-US" sz="1600" b="1" baseline="30000" dirty="0" smtClean="0">
                <a:sym typeface="Symbol" pitchFamily="18" charset="2"/>
              </a:rPr>
              <a:t></a:t>
            </a:r>
            <a:r>
              <a:rPr lang="en-US" sz="1600" b="1" dirty="0" smtClean="0"/>
              <a:t>]</a:t>
            </a:r>
            <a:endParaRPr lang="en-US" sz="1600" dirty="0"/>
          </a:p>
        </p:txBody>
      </p:sp>
      <p:sp>
        <p:nvSpPr>
          <p:cNvPr id="10" name="Rectangle 9"/>
          <p:cNvSpPr/>
          <p:nvPr/>
        </p:nvSpPr>
        <p:spPr>
          <a:xfrm rot="5400000">
            <a:off x="2020073" y="5523727"/>
            <a:ext cx="1327608" cy="338554"/>
          </a:xfrm>
          <a:prstGeom prst="rect">
            <a:avLst/>
          </a:prstGeom>
        </p:spPr>
        <p:txBody>
          <a:bodyPr wrap="none">
            <a:spAutoFit/>
          </a:bodyPr>
          <a:lstStyle/>
          <a:p>
            <a:r>
              <a:rPr lang="en-US" sz="1600" b="1" dirty="0" smtClean="0"/>
              <a:t>[H</a:t>
            </a:r>
            <a:r>
              <a:rPr lang="en-US" sz="1600" b="1" baseline="30000" dirty="0" smtClean="0"/>
              <a:t>+</a:t>
            </a:r>
            <a:r>
              <a:rPr lang="en-US" sz="1600" b="1" dirty="0" smtClean="0"/>
              <a:t>] &lt; [OH</a:t>
            </a:r>
            <a:r>
              <a:rPr lang="en-US" sz="1600" b="1" baseline="30000" dirty="0" smtClean="0">
                <a:sym typeface="Symbol" pitchFamily="18" charset="2"/>
              </a:rPr>
              <a:t></a:t>
            </a:r>
            <a:endParaRPr lang="en-US" sz="1600" dirty="0"/>
          </a:p>
        </p:txBody>
      </p:sp>
      <p:sp>
        <p:nvSpPr>
          <p:cNvPr id="11" name="Text Box 31"/>
          <p:cNvSpPr txBox="1">
            <a:spLocks noChangeArrowheads="1"/>
          </p:cNvSpPr>
          <p:nvPr/>
        </p:nvSpPr>
        <p:spPr bwMode="auto">
          <a:xfrm>
            <a:off x="3505200" y="6400800"/>
            <a:ext cx="928687" cy="160337"/>
          </a:xfrm>
          <a:prstGeom prst="rect">
            <a:avLst/>
          </a:prstGeom>
          <a:noFill/>
          <a:ln w="9525">
            <a:noFill/>
            <a:miter lim="800000"/>
            <a:headEnd/>
            <a:tailEnd/>
          </a:ln>
        </p:spPr>
        <p:txBody>
          <a:bodyPr wrap="none" lIns="0" tIns="0" rIns="0" bIns="0"/>
          <a:lstStyle/>
          <a:p>
            <a:r>
              <a:rPr lang="en-US" sz="1100" b="1" dirty="0"/>
              <a:t>Oven cleaner</a:t>
            </a:r>
          </a:p>
        </p:txBody>
      </p:sp>
      <p:sp>
        <p:nvSpPr>
          <p:cNvPr id="12" name="Rectangle 11"/>
          <p:cNvSpPr/>
          <p:nvPr/>
        </p:nvSpPr>
        <p:spPr>
          <a:xfrm>
            <a:off x="3200400" y="5105400"/>
            <a:ext cx="2116928" cy="307777"/>
          </a:xfrm>
          <a:prstGeom prst="rect">
            <a:avLst/>
          </a:prstGeom>
        </p:spPr>
        <p:txBody>
          <a:bodyPr wrap="square">
            <a:spAutoFit/>
          </a:bodyPr>
          <a:lstStyle/>
          <a:p>
            <a:r>
              <a:rPr lang="en-US" sz="1400" b="1" dirty="0" smtClean="0"/>
              <a:t>Milk of magnesia</a:t>
            </a:r>
            <a:endParaRPr lang="en-US" sz="1400" b="1" dirty="0"/>
          </a:p>
        </p:txBody>
      </p:sp>
      <p:sp>
        <p:nvSpPr>
          <p:cNvPr id="13" name="Rectangle 12"/>
          <p:cNvSpPr/>
          <p:nvPr/>
        </p:nvSpPr>
        <p:spPr>
          <a:xfrm>
            <a:off x="3124200" y="6324600"/>
            <a:ext cx="380232" cy="276999"/>
          </a:xfrm>
          <a:prstGeom prst="rect">
            <a:avLst/>
          </a:prstGeom>
        </p:spPr>
        <p:txBody>
          <a:bodyPr wrap="none">
            <a:spAutoFit/>
          </a:bodyPr>
          <a:lstStyle/>
          <a:p>
            <a:r>
              <a:rPr lang="en-US" sz="1200" b="1" dirty="0" smtClean="0"/>
              <a:t>14</a:t>
            </a:r>
            <a:endParaRPr lang="en-US" sz="1200" b="1" dirty="0"/>
          </a:p>
        </p:txBody>
      </p:sp>
      <p:sp>
        <p:nvSpPr>
          <p:cNvPr id="14" name="Rectangle 13"/>
          <p:cNvSpPr/>
          <p:nvPr/>
        </p:nvSpPr>
        <p:spPr>
          <a:xfrm>
            <a:off x="3429000" y="4419600"/>
            <a:ext cx="282450" cy="276999"/>
          </a:xfrm>
          <a:prstGeom prst="rect">
            <a:avLst/>
          </a:prstGeom>
        </p:spPr>
        <p:txBody>
          <a:bodyPr wrap="none">
            <a:spAutoFit/>
          </a:bodyPr>
          <a:lstStyle/>
          <a:p>
            <a:r>
              <a:rPr lang="en-US" sz="1200" b="1" dirty="0" smtClean="0"/>
              <a:t>7</a:t>
            </a:r>
            <a:endParaRPr lang="en-US" sz="1200" b="1" dirty="0"/>
          </a:p>
        </p:txBody>
      </p:sp>
      <p:sp>
        <p:nvSpPr>
          <p:cNvPr id="15" name="Rectangle 14"/>
          <p:cNvSpPr/>
          <p:nvPr/>
        </p:nvSpPr>
        <p:spPr>
          <a:xfrm>
            <a:off x="3657600" y="4419600"/>
            <a:ext cx="1103187" cy="307777"/>
          </a:xfrm>
          <a:prstGeom prst="rect">
            <a:avLst/>
          </a:prstGeom>
        </p:spPr>
        <p:txBody>
          <a:bodyPr wrap="none">
            <a:spAutoFit/>
          </a:bodyPr>
          <a:lstStyle/>
          <a:p>
            <a:r>
              <a:rPr lang="en-US" sz="1400" b="1" dirty="0" smtClean="0"/>
              <a:t>Pure water</a:t>
            </a:r>
            <a:endParaRPr lang="en-US" sz="1400" b="1" dirty="0"/>
          </a:p>
        </p:txBody>
      </p:sp>
      <p:sp>
        <p:nvSpPr>
          <p:cNvPr id="16" name="Rectangle 15"/>
          <p:cNvSpPr/>
          <p:nvPr/>
        </p:nvSpPr>
        <p:spPr>
          <a:xfrm>
            <a:off x="2895600" y="2667000"/>
            <a:ext cx="821059" cy="276999"/>
          </a:xfrm>
          <a:prstGeom prst="rect">
            <a:avLst/>
          </a:prstGeom>
        </p:spPr>
        <p:txBody>
          <a:bodyPr wrap="none">
            <a:spAutoFit/>
          </a:bodyPr>
          <a:lstStyle/>
          <a:p>
            <a:r>
              <a:rPr lang="en-US" sz="1200" b="1" dirty="0" smtClean="0"/>
              <a:t>pH Scale</a:t>
            </a:r>
            <a:endParaRPr lang="en-US" sz="1200" b="1" dirty="0"/>
          </a:p>
        </p:txBody>
      </p:sp>
      <p:sp>
        <p:nvSpPr>
          <p:cNvPr id="17" name="Rectangle 16"/>
          <p:cNvSpPr/>
          <p:nvPr/>
        </p:nvSpPr>
        <p:spPr>
          <a:xfrm>
            <a:off x="3276600" y="3276600"/>
            <a:ext cx="274434" cy="261610"/>
          </a:xfrm>
          <a:prstGeom prst="rect">
            <a:avLst/>
          </a:prstGeom>
        </p:spPr>
        <p:txBody>
          <a:bodyPr wrap="none">
            <a:spAutoFit/>
          </a:bodyPr>
          <a:lstStyle/>
          <a:p>
            <a:r>
              <a:rPr lang="en-US" sz="1100" b="1" dirty="0" smtClean="0"/>
              <a:t>2</a:t>
            </a:r>
            <a:endParaRPr lang="en-US" sz="1100" b="1" dirty="0"/>
          </a:p>
        </p:txBody>
      </p:sp>
      <p:sp>
        <p:nvSpPr>
          <p:cNvPr id="18" name="Rectangle 17"/>
          <p:cNvSpPr/>
          <p:nvPr/>
        </p:nvSpPr>
        <p:spPr>
          <a:xfrm>
            <a:off x="3657600" y="3352800"/>
            <a:ext cx="2066591" cy="276999"/>
          </a:xfrm>
          <a:prstGeom prst="rect">
            <a:avLst/>
          </a:prstGeom>
        </p:spPr>
        <p:txBody>
          <a:bodyPr wrap="none">
            <a:spAutoFit/>
          </a:bodyPr>
          <a:lstStyle/>
          <a:p>
            <a:r>
              <a:rPr lang="en-US" sz="1200" b="1" dirty="0" smtClean="0"/>
              <a:t>Gastric juice, lemon juice</a:t>
            </a:r>
            <a:endParaRPr lang="en-US" sz="12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1000" indent="-381000"/>
            <a:r>
              <a:rPr lang="en-US" sz="3200" dirty="0" smtClean="0">
                <a:latin typeface="Times New Roman" pitchFamily="18" charset="0"/>
                <a:cs typeface="Times New Roman" pitchFamily="18" charset="0"/>
              </a:rPr>
              <a:t>The internal pH of most living cells must remain close to pH </a:t>
            </a:r>
            <a:r>
              <a:rPr lang="en-US" sz="3200" dirty="0" smtClean="0">
                <a:latin typeface="Times New Roman" pitchFamily="18" charset="0"/>
                <a:cs typeface="Times New Roman" pitchFamily="18" charset="0"/>
              </a:rPr>
              <a:t>7</a:t>
            </a:r>
          </a:p>
          <a:p>
            <a:pPr marL="381000" indent="-381000"/>
            <a:endParaRPr lang="en-US" sz="3200" dirty="0" smtClean="0">
              <a:latin typeface="Times New Roman" pitchFamily="18" charset="0"/>
              <a:cs typeface="Times New Roman" pitchFamily="18" charset="0"/>
            </a:endParaRPr>
          </a:p>
          <a:p>
            <a:pPr marL="381000" indent="-381000"/>
            <a:r>
              <a:rPr lang="en-US" sz="3200" b="1" dirty="0" smtClean="0">
                <a:latin typeface="Times New Roman" pitchFamily="18" charset="0"/>
                <a:cs typeface="Times New Roman" pitchFamily="18" charset="0"/>
              </a:rPr>
              <a:t>Buffers </a:t>
            </a:r>
            <a:r>
              <a:rPr lang="en-US" sz="3200" dirty="0" smtClean="0">
                <a:latin typeface="Times New Roman" pitchFamily="18" charset="0"/>
                <a:cs typeface="Times New Roman" pitchFamily="18" charset="0"/>
              </a:rPr>
              <a:t>are substances that minimize changes in concentrations of H</a:t>
            </a:r>
            <a:r>
              <a:rPr lang="en-US" sz="3200" baseline="30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and OH</a:t>
            </a:r>
            <a:r>
              <a:rPr lang="en-US" sz="3200" baseline="30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in a </a:t>
            </a:r>
            <a:r>
              <a:rPr lang="en-US" sz="3200" dirty="0" smtClean="0">
                <a:latin typeface="Times New Roman" pitchFamily="18" charset="0"/>
                <a:cs typeface="Times New Roman" pitchFamily="18" charset="0"/>
              </a:rPr>
              <a:t>solution</a:t>
            </a:r>
          </a:p>
          <a:p>
            <a:pPr marL="381000" indent="-381000"/>
            <a:endParaRPr lang="en-US" sz="3200"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Most buffers consist of an acid-base pair that reversibly combines with H</a:t>
            </a:r>
            <a:r>
              <a:rPr lang="en-US" sz="3200" baseline="300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Buffers</a:t>
            </a:r>
            <a:endParaRPr lang="en-US" b="0" dirty="0">
              <a:solidFill>
                <a:srgbClr val="FF0000"/>
              </a:solidFill>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r>
              <a:rPr lang="en-US" sz="3200" dirty="0" smtClean="0">
                <a:latin typeface="Times New Roman" pitchFamily="18" charset="0"/>
                <a:cs typeface="Times New Roman" pitchFamily="18" charset="0"/>
              </a:rPr>
              <a:t>Human activities such as burning fossil fuels threaten water </a:t>
            </a:r>
            <a:r>
              <a:rPr lang="en-US" sz="3200" dirty="0" smtClean="0">
                <a:latin typeface="Times New Roman" pitchFamily="18" charset="0"/>
                <a:cs typeface="Times New Roman" pitchFamily="18" charset="0"/>
              </a:rPr>
              <a:t>quality</a:t>
            </a:r>
          </a:p>
          <a:p>
            <a:pPr marL="381000" indent="-381000"/>
            <a:endParaRPr lang="en-US" sz="3200"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CO</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is the main product of fossil fuel </a:t>
            </a:r>
            <a:r>
              <a:rPr lang="en-US" sz="3200" dirty="0" smtClean="0">
                <a:latin typeface="Times New Roman" pitchFamily="18" charset="0"/>
                <a:cs typeface="Times New Roman" pitchFamily="18" charset="0"/>
              </a:rPr>
              <a:t>combustion</a:t>
            </a:r>
          </a:p>
          <a:p>
            <a:pPr marL="381000" indent="-381000"/>
            <a:endParaRPr lang="en-US" sz="3200"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About 25% of human-generated CO</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is absorbed by the </a:t>
            </a:r>
            <a:r>
              <a:rPr lang="en-US" sz="3200" dirty="0" smtClean="0">
                <a:latin typeface="Times New Roman" pitchFamily="18" charset="0"/>
                <a:cs typeface="Times New Roman" pitchFamily="18" charset="0"/>
              </a:rPr>
              <a:t>oceans</a:t>
            </a:r>
          </a:p>
          <a:p>
            <a:pPr marL="381000" indent="-381000"/>
            <a:endParaRPr lang="en-US" sz="3200"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CO</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dissolved in sea water forms carbonic acid; this process is called </a:t>
            </a:r>
            <a:r>
              <a:rPr lang="en-US" sz="3200" b="1" dirty="0" smtClean="0">
                <a:latin typeface="Times New Roman" pitchFamily="18" charset="0"/>
                <a:cs typeface="Times New Roman" pitchFamily="18" charset="0"/>
              </a:rPr>
              <a:t>ocean acidification</a:t>
            </a:r>
            <a:endParaRPr lang="en-US" sz="32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Acidification: A Threat to Water Quality</a:t>
            </a:r>
            <a:endParaRPr lang="en-US" b="0" dirty="0">
              <a:solidFill>
                <a:srgbClr val="FF0000"/>
              </a:solidFill>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800" dirty="0" smtClean="0"/>
              <a:t>                                                                  </a:t>
            </a:r>
            <a:r>
              <a:rPr lang="en-US" sz="1600" dirty="0" smtClean="0">
                <a:latin typeface="Times New Roman" pitchFamily="18" charset="0"/>
                <a:cs typeface="Times New Roman" pitchFamily="18" charset="0"/>
              </a:rPr>
              <a:t>Some carbon dioxide in the </a:t>
            </a:r>
            <a:r>
              <a:rPr lang="en-US" sz="1600" dirty="0" err="1" smtClean="0">
                <a:latin typeface="Times New Roman" pitchFamily="18" charset="0"/>
                <a:cs typeface="Times New Roman" pitchFamily="18" charset="0"/>
              </a:rPr>
              <a:t>atm</a:t>
            </a:r>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dissolves in the ocean. It reacts      </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with water to form carbonic acid</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Carbonic acid dissociates to </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Hydrogen </a:t>
            </a:r>
            <a:r>
              <a:rPr lang="en-US"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ions</a:t>
            </a:r>
          </a:p>
          <a:p>
            <a:pPr>
              <a:buNone/>
            </a:pPr>
            <a:r>
              <a:rPr lang="en-US"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Bicarconate</a:t>
            </a:r>
            <a:r>
              <a:rPr lang="en-US" sz="1600" b="1" dirty="0" smtClean="0">
                <a:latin typeface="Times New Roman" pitchFamily="18" charset="0"/>
                <a:cs typeface="Times New Roman" pitchFamily="18" charset="0"/>
              </a:rPr>
              <a:t> ions</a:t>
            </a:r>
          </a:p>
          <a:p>
            <a:pPr>
              <a:buNone/>
            </a:pPr>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added hydrogen  ions combine</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with carbonate  ions forming</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more bicarbonate</a:t>
            </a:r>
          </a:p>
          <a:p>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less carbonate is available</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for calcification  (corals)</a:t>
            </a:r>
            <a:endParaRPr lang="en-US" sz="1600"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Acidification: A Threat to Water Quality</a:t>
            </a:r>
            <a:endParaRPr lang="en-US" dirty="0"/>
          </a:p>
        </p:txBody>
      </p:sp>
      <p:pic>
        <p:nvPicPr>
          <p:cNvPr id="4" name="Picture 20" descr="03_11OceanAcidification-U"/>
          <p:cNvPicPr>
            <a:picLocks noChangeAspect="1" noChangeArrowheads="1"/>
          </p:cNvPicPr>
          <p:nvPr/>
        </p:nvPicPr>
        <p:blipFill>
          <a:blip r:embed="rId2" cstate="print"/>
          <a:srcRect/>
          <a:stretch>
            <a:fillRect/>
          </a:stretch>
        </p:blipFill>
        <p:spPr bwMode="auto">
          <a:xfrm>
            <a:off x="1752600" y="1371600"/>
            <a:ext cx="3039676" cy="5121274"/>
          </a:xfrm>
          <a:prstGeom prst="rect">
            <a:avLst/>
          </a:prstGeom>
          <a:noFill/>
          <a:ln w="9525">
            <a:noFill/>
            <a:miter lim="800000"/>
            <a:headEnd/>
            <a:tailEnd/>
          </a:ln>
        </p:spPr>
      </p:pic>
      <p:sp>
        <p:nvSpPr>
          <p:cNvPr id="5" name="Rectangle 4"/>
          <p:cNvSpPr/>
          <p:nvPr/>
        </p:nvSpPr>
        <p:spPr>
          <a:xfrm>
            <a:off x="2590800" y="1600200"/>
            <a:ext cx="633507" cy="400110"/>
          </a:xfrm>
          <a:prstGeom prst="rect">
            <a:avLst/>
          </a:prstGeom>
        </p:spPr>
        <p:txBody>
          <a:bodyPr wrap="none">
            <a:spAutoFit/>
          </a:bodyPr>
          <a:lstStyle/>
          <a:p>
            <a:r>
              <a:rPr lang="en-US" b="1" dirty="0" smtClean="0"/>
              <a:t>CO</a:t>
            </a:r>
            <a:r>
              <a:rPr lang="en-US" sz="2000" b="1" baseline="-25000" dirty="0" smtClean="0"/>
              <a:t>2</a:t>
            </a:r>
            <a:endParaRPr lang="en-US" b="1" dirty="0"/>
          </a:p>
        </p:txBody>
      </p:sp>
      <p:sp>
        <p:nvSpPr>
          <p:cNvPr id="6" name="Rectangle 5"/>
          <p:cNvSpPr/>
          <p:nvPr/>
        </p:nvSpPr>
        <p:spPr>
          <a:xfrm>
            <a:off x="2209800" y="2895600"/>
            <a:ext cx="978153" cy="276999"/>
          </a:xfrm>
          <a:prstGeom prst="rect">
            <a:avLst/>
          </a:prstGeom>
        </p:spPr>
        <p:txBody>
          <a:bodyPr wrap="none">
            <a:spAutoFit/>
          </a:bodyPr>
          <a:lstStyle/>
          <a:p>
            <a:r>
              <a:rPr lang="en-US" sz="1200" b="1" dirty="0" smtClean="0"/>
              <a:t>CO</a:t>
            </a:r>
            <a:r>
              <a:rPr lang="en-US" sz="1200" b="1" baseline="-25000" dirty="0" smtClean="0"/>
              <a:t>2 </a:t>
            </a:r>
            <a:r>
              <a:rPr lang="en-US" sz="1200" b="1" dirty="0" smtClean="0"/>
              <a:t>+ H</a:t>
            </a:r>
            <a:r>
              <a:rPr lang="en-US" sz="1200" b="1" baseline="-25000" dirty="0" smtClean="0"/>
              <a:t>2</a:t>
            </a:r>
            <a:r>
              <a:rPr lang="en-US" sz="1200" b="1" dirty="0" smtClean="0"/>
              <a:t>O</a:t>
            </a:r>
            <a:endParaRPr lang="en-US" sz="1200" b="1" dirty="0"/>
          </a:p>
        </p:txBody>
      </p:sp>
      <p:sp>
        <p:nvSpPr>
          <p:cNvPr id="7" name="Line 16"/>
          <p:cNvSpPr>
            <a:spLocks noChangeShapeType="1"/>
          </p:cNvSpPr>
          <p:nvPr/>
        </p:nvSpPr>
        <p:spPr bwMode="auto">
          <a:xfrm>
            <a:off x="3276600" y="3048000"/>
            <a:ext cx="241300" cy="0"/>
          </a:xfrm>
          <a:prstGeom prst="line">
            <a:avLst/>
          </a:prstGeom>
          <a:noFill/>
          <a:ln w="12700">
            <a:solidFill>
              <a:schemeClr val="tx1"/>
            </a:solidFill>
            <a:round/>
            <a:headEnd/>
            <a:tailEnd type="arrow" w="med" len="med"/>
          </a:ln>
        </p:spPr>
        <p:txBody>
          <a:bodyPr wrap="none" anchor="ctr"/>
          <a:lstStyle/>
          <a:p>
            <a:endParaRPr lang="en-US"/>
          </a:p>
        </p:txBody>
      </p:sp>
      <p:sp>
        <p:nvSpPr>
          <p:cNvPr id="8" name="Rectangle 7"/>
          <p:cNvSpPr/>
          <p:nvPr/>
        </p:nvSpPr>
        <p:spPr>
          <a:xfrm>
            <a:off x="3581400" y="2895600"/>
            <a:ext cx="731290" cy="307777"/>
          </a:xfrm>
          <a:prstGeom prst="rect">
            <a:avLst/>
          </a:prstGeom>
        </p:spPr>
        <p:txBody>
          <a:bodyPr wrap="none">
            <a:spAutoFit/>
          </a:bodyPr>
          <a:lstStyle/>
          <a:p>
            <a:r>
              <a:rPr lang="en-US" sz="1400" b="1" dirty="0" smtClean="0"/>
              <a:t>H</a:t>
            </a:r>
            <a:r>
              <a:rPr lang="en-US" sz="1400" b="1" baseline="-25000" dirty="0" smtClean="0"/>
              <a:t>2</a:t>
            </a:r>
            <a:r>
              <a:rPr lang="en-US" sz="1400" b="1" dirty="0" smtClean="0"/>
              <a:t>CO</a:t>
            </a:r>
            <a:r>
              <a:rPr lang="en-US" sz="1400" b="1" baseline="-25000" dirty="0" smtClean="0"/>
              <a:t>3</a:t>
            </a:r>
            <a:endParaRPr lang="en-US" sz="1400" b="1" baseline="-25000" dirty="0"/>
          </a:p>
        </p:txBody>
      </p:sp>
      <p:sp>
        <p:nvSpPr>
          <p:cNvPr id="9" name="Rectangle 8"/>
          <p:cNvSpPr/>
          <p:nvPr/>
        </p:nvSpPr>
        <p:spPr>
          <a:xfrm>
            <a:off x="2286000" y="3505200"/>
            <a:ext cx="731290" cy="307777"/>
          </a:xfrm>
          <a:prstGeom prst="rect">
            <a:avLst/>
          </a:prstGeom>
        </p:spPr>
        <p:txBody>
          <a:bodyPr wrap="none">
            <a:spAutoFit/>
          </a:bodyPr>
          <a:lstStyle/>
          <a:p>
            <a:r>
              <a:rPr lang="en-US" sz="1400" b="1" dirty="0" smtClean="0"/>
              <a:t>H</a:t>
            </a:r>
            <a:r>
              <a:rPr lang="en-US" sz="1400" b="1" baseline="-25000" dirty="0" smtClean="0"/>
              <a:t>2</a:t>
            </a:r>
            <a:r>
              <a:rPr lang="en-US" sz="1400" b="1" dirty="0" smtClean="0"/>
              <a:t>CO</a:t>
            </a:r>
            <a:r>
              <a:rPr lang="en-US" sz="1400" b="1" baseline="-25000" dirty="0" smtClean="0"/>
              <a:t>3</a:t>
            </a:r>
            <a:endParaRPr lang="en-US" sz="1400" b="1" baseline="-25000" dirty="0"/>
          </a:p>
        </p:txBody>
      </p:sp>
      <p:sp>
        <p:nvSpPr>
          <p:cNvPr id="10" name="Line 16"/>
          <p:cNvSpPr>
            <a:spLocks noChangeShapeType="1"/>
          </p:cNvSpPr>
          <p:nvPr/>
        </p:nvSpPr>
        <p:spPr bwMode="auto">
          <a:xfrm>
            <a:off x="3200400" y="3657600"/>
            <a:ext cx="241300" cy="0"/>
          </a:xfrm>
          <a:prstGeom prst="line">
            <a:avLst/>
          </a:prstGeom>
          <a:noFill/>
          <a:ln w="12700">
            <a:solidFill>
              <a:schemeClr val="tx1"/>
            </a:solidFill>
            <a:round/>
            <a:headEnd/>
            <a:tailEnd type="arrow" w="med" len="med"/>
          </a:ln>
        </p:spPr>
        <p:txBody>
          <a:bodyPr wrap="none" anchor="ctr"/>
          <a:lstStyle/>
          <a:p>
            <a:endParaRPr lang="en-US"/>
          </a:p>
        </p:txBody>
      </p:sp>
      <p:sp>
        <p:nvSpPr>
          <p:cNvPr id="11" name="Line 16"/>
          <p:cNvSpPr>
            <a:spLocks noChangeShapeType="1"/>
          </p:cNvSpPr>
          <p:nvPr/>
        </p:nvSpPr>
        <p:spPr bwMode="auto">
          <a:xfrm>
            <a:off x="3124200" y="4191000"/>
            <a:ext cx="241300" cy="0"/>
          </a:xfrm>
          <a:prstGeom prst="line">
            <a:avLst/>
          </a:prstGeom>
          <a:noFill/>
          <a:ln w="12700">
            <a:solidFill>
              <a:schemeClr val="tx1"/>
            </a:solidFill>
            <a:round/>
            <a:headEnd/>
            <a:tailEnd type="arrow" w="med" len="med"/>
          </a:ln>
        </p:spPr>
        <p:txBody>
          <a:bodyPr wrap="none" anchor="ctr"/>
          <a:lstStyle/>
          <a:p>
            <a:endParaRPr lang="en-US"/>
          </a:p>
        </p:txBody>
      </p:sp>
      <p:sp>
        <p:nvSpPr>
          <p:cNvPr id="12" name="Line 16"/>
          <p:cNvSpPr>
            <a:spLocks noChangeShapeType="1"/>
          </p:cNvSpPr>
          <p:nvPr/>
        </p:nvSpPr>
        <p:spPr bwMode="auto">
          <a:xfrm>
            <a:off x="3124200" y="4800600"/>
            <a:ext cx="241300" cy="0"/>
          </a:xfrm>
          <a:prstGeom prst="line">
            <a:avLst/>
          </a:prstGeom>
          <a:noFill/>
          <a:ln w="12700">
            <a:solidFill>
              <a:schemeClr val="tx1"/>
            </a:solidFill>
            <a:round/>
            <a:headEnd/>
            <a:tailEnd type="arrow" w="med" len="med"/>
          </a:ln>
        </p:spPr>
        <p:txBody>
          <a:bodyPr wrap="none" anchor="ctr"/>
          <a:lstStyle/>
          <a:p>
            <a:endParaRPr lang="en-US"/>
          </a:p>
        </p:txBody>
      </p:sp>
      <p:sp>
        <p:nvSpPr>
          <p:cNvPr id="13" name="Rectangle 12"/>
          <p:cNvSpPr/>
          <p:nvPr/>
        </p:nvSpPr>
        <p:spPr>
          <a:xfrm>
            <a:off x="3505200" y="3505200"/>
            <a:ext cx="1353256" cy="338554"/>
          </a:xfrm>
          <a:prstGeom prst="rect">
            <a:avLst/>
          </a:prstGeom>
        </p:spPr>
        <p:txBody>
          <a:bodyPr wrap="none">
            <a:spAutoFit/>
          </a:bodyPr>
          <a:lstStyle/>
          <a:p>
            <a:r>
              <a:rPr lang="en-US" sz="1600" b="1" dirty="0" smtClean="0"/>
              <a:t>H</a:t>
            </a:r>
            <a:r>
              <a:rPr lang="en-US" sz="1600" b="1" baseline="30000" dirty="0"/>
              <a:t>+  </a:t>
            </a:r>
            <a:r>
              <a:rPr lang="en-US" sz="1600" b="1" dirty="0" smtClean="0"/>
              <a:t>+</a:t>
            </a:r>
            <a:r>
              <a:rPr lang="en-US" sz="1600" b="1" baseline="30000" dirty="0"/>
              <a:t> </a:t>
            </a:r>
            <a:r>
              <a:rPr lang="en-US" sz="1600" b="1" dirty="0" smtClean="0"/>
              <a:t>HCO</a:t>
            </a:r>
            <a:r>
              <a:rPr lang="en-US" sz="1600" b="1" baseline="-25000" dirty="0"/>
              <a:t>3</a:t>
            </a:r>
            <a:r>
              <a:rPr lang="en-US" sz="1600" b="1" baseline="30000" dirty="0">
                <a:sym typeface="Symbol" pitchFamily="18" charset="2"/>
              </a:rPr>
              <a:t></a:t>
            </a:r>
            <a:endParaRPr lang="en-US" sz="1600" b="1" baseline="30000" dirty="0"/>
          </a:p>
        </p:txBody>
      </p:sp>
      <p:sp>
        <p:nvSpPr>
          <p:cNvPr id="14" name="Rectangle 13"/>
          <p:cNvSpPr/>
          <p:nvPr/>
        </p:nvSpPr>
        <p:spPr>
          <a:xfrm>
            <a:off x="2057400" y="4038600"/>
            <a:ext cx="1149674" cy="307777"/>
          </a:xfrm>
          <a:prstGeom prst="rect">
            <a:avLst/>
          </a:prstGeom>
        </p:spPr>
        <p:txBody>
          <a:bodyPr wrap="none">
            <a:spAutoFit/>
          </a:bodyPr>
          <a:lstStyle/>
          <a:p>
            <a:r>
              <a:rPr lang="en-US" sz="1400" b="1" dirty="0" smtClean="0"/>
              <a:t>H</a:t>
            </a:r>
            <a:r>
              <a:rPr lang="en-US" sz="1400" b="1" baseline="30000" dirty="0"/>
              <a:t>+  </a:t>
            </a:r>
            <a:r>
              <a:rPr lang="en-US" sz="1400" b="1" dirty="0" smtClean="0"/>
              <a:t>+</a:t>
            </a:r>
            <a:r>
              <a:rPr lang="en-US" sz="1400" b="1" baseline="30000" dirty="0"/>
              <a:t> </a:t>
            </a:r>
            <a:r>
              <a:rPr lang="en-US" sz="1400" b="1" dirty="0" smtClean="0"/>
              <a:t>CO</a:t>
            </a:r>
            <a:r>
              <a:rPr lang="en-US" sz="1400" b="1" baseline="-25000" dirty="0"/>
              <a:t>3</a:t>
            </a:r>
            <a:r>
              <a:rPr lang="en-US" sz="1400" b="1" baseline="30000" dirty="0"/>
              <a:t>2</a:t>
            </a:r>
            <a:r>
              <a:rPr lang="en-US" sz="1400" b="1" baseline="30000" dirty="0">
                <a:sym typeface="Symbol" pitchFamily="18" charset="2"/>
              </a:rPr>
              <a:t></a:t>
            </a:r>
            <a:endParaRPr lang="en-US" sz="1400" b="1" baseline="30000" dirty="0"/>
          </a:p>
        </p:txBody>
      </p:sp>
      <p:sp>
        <p:nvSpPr>
          <p:cNvPr id="15" name="Rectangle 14"/>
          <p:cNvSpPr/>
          <p:nvPr/>
        </p:nvSpPr>
        <p:spPr>
          <a:xfrm>
            <a:off x="3429000" y="4648200"/>
            <a:ext cx="748923" cy="307777"/>
          </a:xfrm>
          <a:prstGeom prst="rect">
            <a:avLst/>
          </a:prstGeom>
        </p:spPr>
        <p:txBody>
          <a:bodyPr wrap="none">
            <a:spAutoFit/>
          </a:bodyPr>
          <a:lstStyle/>
          <a:p>
            <a:r>
              <a:rPr lang="en-US" sz="1400" b="1" dirty="0" smtClean="0"/>
              <a:t>CaCO</a:t>
            </a:r>
            <a:r>
              <a:rPr lang="en-US" sz="1400" b="1" baseline="-25000" dirty="0" smtClean="0"/>
              <a:t>3</a:t>
            </a:r>
            <a:endParaRPr lang="en-US" sz="1400" b="1" baseline="30000" dirty="0"/>
          </a:p>
        </p:txBody>
      </p:sp>
      <p:sp>
        <p:nvSpPr>
          <p:cNvPr id="16" name="Rectangle 15"/>
          <p:cNvSpPr/>
          <p:nvPr/>
        </p:nvSpPr>
        <p:spPr>
          <a:xfrm>
            <a:off x="1905000" y="4648200"/>
            <a:ext cx="947695" cy="323165"/>
          </a:xfrm>
          <a:prstGeom prst="rect">
            <a:avLst/>
          </a:prstGeom>
        </p:spPr>
        <p:txBody>
          <a:bodyPr wrap="none">
            <a:spAutoFit/>
          </a:bodyPr>
          <a:lstStyle/>
          <a:p>
            <a:r>
              <a:rPr lang="en-US" sz="1500" b="1" dirty="0" smtClean="0"/>
              <a:t>CO</a:t>
            </a:r>
            <a:r>
              <a:rPr lang="en-US" b="1" baseline="-25000" dirty="0"/>
              <a:t>3</a:t>
            </a:r>
            <a:r>
              <a:rPr lang="en-US" b="1" baseline="30000" dirty="0"/>
              <a:t>2</a:t>
            </a:r>
            <a:r>
              <a:rPr lang="en-US" b="1" baseline="30000" dirty="0">
                <a:sym typeface="Symbol" pitchFamily="18" charset="2"/>
              </a:rPr>
              <a:t> </a:t>
            </a:r>
            <a:r>
              <a:rPr lang="en-US" sz="1500" b="1" dirty="0" smtClean="0"/>
              <a:t>+</a:t>
            </a:r>
            <a:endParaRPr lang="en-US" sz="1500" b="1" dirty="0"/>
          </a:p>
        </p:txBody>
      </p:sp>
      <p:sp>
        <p:nvSpPr>
          <p:cNvPr id="17" name="Rectangle 16"/>
          <p:cNvSpPr/>
          <p:nvPr/>
        </p:nvSpPr>
        <p:spPr>
          <a:xfrm>
            <a:off x="2743200" y="4648200"/>
            <a:ext cx="554960" cy="276999"/>
          </a:xfrm>
          <a:prstGeom prst="rect">
            <a:avLst/>
          </a:prstGeom>
        </p:spPr>
        <p:txBody>
          <a:bodyPr wrap="none">
            <a:spAutoFit/>
          </a:bodyPr>
          <a:lstStyle/>
          <a:p>
            <a:r>
              <a:rPr lang="en-US" sz="1200" b="1" dirty="0" smtClean="0"/>
              <a:t>Ca</a:t>
            </a:r>
            <a:r>
              <a:rPr lang="en-US" sz="1200" b="1" baseline="30000" dirty="0"/>
              <a:t>2</a:t>
            </a:r>
            <a:r>
              <a:rPr lang="en-US" sz="1200" b="1" baseline="30000" dirty="0">
                <a:sym typeface="Symbol" pitchFamily="18" charset="2"/>
              </a:rPr>
              <a:t>+</a:t>
            </a:r>
            <a:r>
              <a:rPr lang="en-US" sz="1200" b="1" baseline="-25000" dirty="0"/>
              <a:t> </a:t>
            </a:r>
            <a:endParaRPr lang="en-US" sz="1200" b="1" baseline="-25000" dirty="0"/>
          </a:p>
        </p:txBody>
      </p:sp>
      <p:sp>
        <p:nvSpPr>
          <p:cNvPr id="18" name="Rectangle 17"/>
          <p:cNvSpPr/>
          <p:nvPr/>
        </p:nvSpPr>
        <p:spPr>
          <a:xfrm>
            <a:off x="3429000" y="4038600"/>
            <a:ext cx="898003" cy="369332"/>
          </a:xfrm>
          <a:prstGeom prst="rect">
            <a:avLst/>
          </a:prstGeom>
        </p:spPr>
        <p:txBody>
          <a:bodyPr wrap="none">
            <a:spAutoFit/>
          </a:bodyPr>
          <a:lstStyle/>
          <a:p>
            <a:r>
              <a:rPr lang="en-US" b="1" dirty="0" smtClean="0"/>
              <a:t>HCO</a:t>
            </a:r>
            <a:r>
              <a:rPr lang="en-US" sz="2000" b="1" baseline="-25000" dirty="0" smtClean="0"/>
              <a:t>3</a:t>
            </a:r>
            <a:r>
              <a:rPr lang="en-US" sz="2000" b="1" baseline="30000" dirty="0" smtClean="0">
                <a:sym typeface="Symbol" pitchFamily="18" charset="2"/>
              </a:rPr>
              <a:t></a:t>
            </a:r>
            <a:endParaRPr lang="en-US" sz="2000" b="1" baseline="30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Carbonate is required for calcification (production of calcium carbonate) by many marine organisms, including reef-building corals</a:t>
            </a: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Acidification: A Threat to Water Quality</a:t>
            </a:r>
            <a:endParaRPr lang="en-US" dirty="0"/>
          </a:p>
        </p:txBody>
      </p:sp>
      <p:pic>
        <p:nvPicPr>
          <p:cNvPr id="4" name="Picture 8" descr="03_12_ImpactCoralReef-U"/>
          <p:cNvPicPr>
            <a:picLocks noChangeAspect="1" noChangeArrowheads="1"/>
          </p:cNvPicPr>
          <p:nvPr/>
        </p:nvPicPr>
        <p:blipFill>
          <a:blip r:embed="rId2" cstate="print"/>
          <a:srcRect/>
          <a:stretch>
            <a:fillRect/>
          </a:stretch>
        </p:blipFill>
        <p:spPr bwMode="auto">
          <a:xfrm>
            <a:off x="1524000" y="3505200"/>
            <a:ext cx="6786562" cy="285560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r>
              <a:rPr lang="en-US" sz="2800" dirty="0" smtClean="0">
                <a:latin typeface="Times New Roman" pitchFamily="18" charset="0"/>
                <a:cs typeface="Times New Roman" pitchFamily="18" charset="0"/>
              </a:rPr>
              <a:t>The burning of fossil fuels is also a major source of sulfur oxides and nitrogen </a:t>
            </a:r>
            <a:r>
              <a:rPr lang="en-US" sz="2800" dirty="0" smtClean="0">
                <a:latin typeface="Times New Roman" pitchFamily="18" charset="0"/>
                <a:cs typeface="Times New Roman" pitchFamily="18" charset="0"/>
              </a:rPr>
              <a:t>oxides</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These compounds react with water in the air to form strong acids that fall in rain or </a:t>
            </a:r>
            <a:r>
              <a:rPr lang="en-US" sz="2800" dirty="0" smtClean="0">
                <a:latin typeface="Times New Roman" pitchFamily="18" charset="0"/>
                <a:cs typeface="Times New Roman" pitchFamily="18" charset="0"/>
              </a:rPr>
              <a:t>snow</a:t>
            </a:r>
          </a:p>
          <a:p>
            <a:pPr marL="381000" indent="-381000"/>
            <a:endParaRPr lang="en-US" sz="2800" dirty="0" smtClean="0">
              <a:latin typeface="Times New Roman" pitchFamily="18" charset="0"/>
              <a:cs typeface="Times New Roman" pitchFamily="18" charset="0"/>
            </a:endParaRPr>
          </a:p>
          <a:p>
            <a:pPr marL="381000" indent="-381000"/>
            <a:r>
              <a:rPr lang="en-US" sz="2800" b="1" dirty="0" smtClean="0">
                <a:latin typeface="Times New Roman" pitchFamily="18" charset="0"/>
                <a:cs typeface="Times New Roman" pitchFamily="18" charset="0"/>
              </a:rPr>
              <a:t>Acid precipitation</a:t>
            </a:r>
            <a:r>
              <a:rPr lang="en-US" sz="2800" dirty="0" smtClean="0">
                <a:latin typeface="Times New Roman" pitchFamily="18" charset="0"/>
                <a:cs typeface="Times New Roman" pitchFamily="18" charset="0"/>
              </a:rPr>
              <a:t> is rain, fog, or snow with a pH lower than </a:t>
            </a:r>
            <a:r>
              <a:rPr lang="en-US" sz="2800" dirty="0" smtClean="0">
                <a:latin typeface="Times New Roman" pitchFamily="18" charset="0"/>
                <a:cs typeface="Times New Roman" pitchFamily="18" charset="0"/>
              </a:rPr>
              <a:t>5.2</a:t>
            </a:r>
          </a:p>
          <a:p>
            <a:pPr marL="381000" indent="-381000"/>
            <a:endParaRPr lang="en-US" sz="2800" dirty="0" smtClean="0">
              <a:latin typeface="Times New Roman" pitchFamily="18" charset="0"/>
              <a:cs typeface="Times New Roman" pitchFamily="18" charset="0"/>
            </a:endParaRPr>
          </a:p>
          <a:p>
            <a:pPr marL="381000" indent="-381000"/>
            <a:r>
              <a:rPr lang="en-US" sz="2800" dirty="0" smtClean="0">
                <a:latin typeface="Times New Roman" pitchFamily="18" charset="0"/>
                <a:cs typeface="Times New Roman" pitchFamily="18" charset="0"/>
              </a:rPr>
              <a:t>Acid precipitation damages life in lakes and streams and changes soil chemistry on land </a:t>
            </a:r>
            <a:endParaRPr lang="en-US" sz="2800" b="1"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Acidification: A Threat to Water Quality</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Carbon and the Molecular Diversity of Life</a:t>
            </a:r>
            <a:endParaRPr lang="en-US" dirty="0"/>
          </a:p>
        </p:txBody>
      </p:sp>
      <p:sp>
        <p:nvSpPr>
          <p:cNvPr id="3" name="Title 2"/>
          <p:cNvSpPr>
            <a:spLocks noGrp="1"/>
          </p:cNvSpPr>
          <p:nvPr>
            <p:ph type="title"/>
          </p:nvPr>
        </p:nvSpPr>
        <p:spPr/>
        <p:txBody>
          <a:bodyPr/>
          <a:lstStyle/>
          <a:p>
            <a:r>
              <a:rPr lang="en-US" dirty="0" smtClean="0"/>
              <a:t>Chapter 4</a:t>
            </a:r>
            <a:endParaRPr lang="en-US" dirty="0"/>
          </a:p>
        </p:txBody>
      </p:sp>
      <p:pic>
        <p:nvPicPr>
          <p:cNvPr id="4" name="Picture 11" descr="04_01ElkForest-L"/>
          <p:cNvPicPr>
            <a:picLocks noChangeAspect="1" noChangeArrowheads="1"/>
          </p:cNvPicPr>
          <p:nvPr/>
        </p:nvPicPr>
        <p:blipFill>
          <a:blip r:embed="rId2" cstate="print"/>
          <a:srcRect/>
          <a:stretch>
            <a:fillRect/>
          </a:stretch>
        </p:blipFill>
        <p:spPr bwMode="auto">
          <a:xfrm>
            <a:off x="1981200" y="1981200"/>
            <a:ext cx="5545137" cy="4119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latin typeface="Times New Roman" pitchFamily="18" charset="0"/>
                <a:cs typeface="Times New Roman" pitchFamily="18" charset="0"/>
              </a:rPr>
              <a:t>Living organisms consist mostly of carbon-based </a:t>
            </a:r>
            <a:r>
              <a:rPr lang="en-US" sz="3200" dirty="0" smtClean="0">
                <a:latin typeface="Times New Roman" pitchFamily="18" charset="0"/>
                <a:cs typeface="Times New Roman" pitchFamily="18" charset="0"/>
              </a:rPr>
              <a:t>compounds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Carbon is </a:t>
            </a:r>
            <a:r>
              <a:rPr lang="en-US" sz="3200" dirty="0" smtClean="0">
                <a:latin typeface="Times New Roman" pitchFamily="18" charset="0"/>
                <a:cs typeface="Times New Roman" pitchFamily="18" charset="0"/>
              </a:rPr>
              <a:t>able </a:t>
            </a:r>
            <a:r>
              <a:rPr lang="en-US" sz="3200" dirty="0" smtClean="0">
                <a:latin typeface="Times New Roman" pitchFamily="18" charset="0"/>
                <a:cs typeface="Times New Roman" pitchFamily="18" charset="0"/>
              </a:rPr>
              <a:t>to form large, complex, and diverse </a:t>
            </a:r>
            <a:r>
              <a:rPr lang="en-US" sz="3200" dirty="0" smtClean="0">
                <a:latin typeface="Times New Roman" pitchFamily="18" charset="0"/>
                <a:cs typeface="Times New Roman" pitchFamily="18" charset="0"/>
              </a:rPr>
              <a:t>molecules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Proteins, DNA, carbohydrates, and other molecules that distinguish living matter are all composed of carbon compounds</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rPr>
              <a:t>Carbon: The Backbone of Life</a:t>
            </a:r>
            <a:endParaRPr lang="en-US" b="0" dirty="0">
              <a:solidFill>
                <a:srgbClr val="FF0000"/>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sz="3200" b="1" dirty="0" smtClean="0">
                <a:latin typeface="Times New Roman" pitchFamily="18" charset="0"/>
                <a:cs typeface="Times New Roman" pitchFamily="18" charset="0"/>
              </a:rPr>
              <a:t>Organic chemistry</a:t>
            </a:r>
            <a:r>
              <a:rPr lang="en-US" sz="3200" dirty="0" smtClean="0">
                <a:latin typeface="Times New Roman" pitchFamily="18" charset="0"/>
                <a:cs typeface="Times New Roman" pitchFamily="18" charset="0"/>
              </a:rPr>
              <a:t> is the study of compounds that contain </a:t>
            </a:r>
            <a:r>
              <a:rPr lang="en-US" sz="3200" dirty="0" smtClean="0">
                <a:latin typeface="Times New Roman" pitchFamily="18" charset="0"/>
                <a:cs typeface="Times New Roman" pitchFamily="18" charset="0"/>
              </a:rPr>
              <a:t>carbon</a:t>
            </a:r>
          </a:p>
          <a:p>
            <a:pPr>
              <a:lnSpc>
                <a:spcPct val="90000"/>
              </a:lnSpc>
            </a:pPr>
            <a:endParaRPr lang="en-US" sz="3200" dirty="0" smtClean="0">
              <a:latin typeface="Times New Roman" pitchFamily="18" charset="0"/>
              <a:cs typeface="Times New Roman" pitchFamily="18" charset="0"/>
            </a:endParaRPr>
          </a:p>
          <a:p>
            <a:pPr>
              <a:lnSpc>
                <a:spcPct val="90000"/>
              </a:lnSpc>
            </a:pPr>
            <a:r>
              <a:rPr lang="en-US" sz="3200" dirty="0" smtClean="0">
                <a:latin typeface="Times New Roman" pitchFamily="18" charset="0"/>
                <a:cs typeface="Times New Roman" pitchFamily="18" charset="0"/>
              </a:rPr>
              <a:t>Organic compounds range from simple molecules to colossal </a:t>
            </a:r>
            <a:r>
              <a:rPr lang="en-US" sz="3200" dirty="0" smtClean="0">
                <a:latin typeface="Times New Roman" pitchFamily="18" charset="0"/>
                <a:cs typeface="Times New Roman" pitchFamily="18" charset="0"/>
              </a:rPr>
              <a:t>ones</a:t>
            </a:r>
          </a:p>
          <a:p>
            <a:pPr>
              <a:lnSpc>
                <a:spcPct val="90000"/>
              </a:lnSpc>
            </a:pPr>
            <a:endParaRPr lang="en-US" sz="3200" dirty="0" smtClean="0">
              <a:latin typeface="Times New Roman" pitchFamily="18" charset="0"/>
              <a:cs typeface="Times New Roman" pitchFamily="18" charset="0"/>
            </a:endParaRPr>
          </a:p>
          <a:p>
            <a:pPr>
              <a:lnSpc>
                <a:spcPct val="90000"/>
              </a:lnSpc>
            </a:pPr>
            <a:r>
              <a:rPr lang="en-US" sz="3200" dirty="0" smtClean="0">
                <a:latin typeface="Times New Roman" pitchFamily="18" charset="0"/>
                <a:cs typeface="Times New Roman" pitchFamily="18" charset="0"/>
              </a:rPr>
              <a:t>Most organic compounds contain hydrogen atoms in addition to carbon atoms</a:t>
            </a:r>
          </a:p>
          <a:p>
            <a:endParaRPr lang="en-US" dirty="0"/>
          </a:p>
        </p:txBody>
      </p:sp>
      <p:sp>
        <p:nvSpPr>
          <p:cNvPr id="3" name="Title 2"/>
          <p:cNvSpPr>
            <a:spLocks noGrp="1"/>
          </p:cNvSpPr>
          <p:nvPr>
            <p:ph type="title"/>
          </p:nvPr>
        </p:nvSpPr>
        <p:spPr/>
        <p:txBody>
          <a:bodyPr>
            <a:normAutofit/>
          </a:bodyPr>
          <a:lstStyle/>
          <a:p>
            <a:r>
              <a:rPr lang="en-US" sz="3200" b="0" dirty="0" smtClean="0">
                <a:solidFill>
                  <a:srgbClr val="FF0000"/>
                </a:solidFill>
                <a:effectLst/>
              </a:rPr>
              <a:t>Organic chemistry is the study of carbon compounds</a:t>
            </a:r>
            <a:endParaRPr lang="en-US" sz="3200" b="0" dirty="0">
              <a:solidFill>
                <a:srgbClr val="FF0000"/>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16000" lvl="1" indent="-342900">
              <a:lnSpc>
                <a:spcPct val="90000"/>
              </a:lnSpc>
              <a:buClr>
                <a:schemeClr val="tx1"/>
              </a:buClr>
            </a:pPr>
            <a:endParaRPr lang="en-US" sz="3200" dirty="0" smtClean="0">
              <a:latin typeface="Times New Roman" pitchFamily="18" charset="0"/>
              <a:cs typeface="Times New Roman" pitchFamily="18" charset="0"/>
            </a:endParaRPr>
          </a:p>
          <a:p>
            <a:pPr marL="1016000" lvl="1" indent="-342900">
              <a:lnSpc>
                <a:spcPct val="90000"/>
              </a:lnSpc>
              <a:buClr>
                <a:schemeClr val="tx1"/>
              </a:buClr>
            </a:pPr>
            <a:r>
              <a:rPr lang="en-US" sz="3200" dirty="0" smtClean="0">
                <a:latin typeface="Times New Roman" pitchFamily="18" charset="0"/>
                <a:cs typeface="Times New Roman" pitchFamily="18" charset="0"/>
              </a:rPr>
              <a:t>Cohesive behavior</a:t>
            </a:r>
          </a:p>
          <a:p>
            <a:pPr marL="1016000" lvl="1" indent="-342900">
              <a:lnSpc>
                <a:spcPct val="90000"/>
              </a:lnSpc>
              <a:buClr>
                <a:schemeClr val="tx1"/>
              </a:buClr>
            </a:pPr>
            <a:endParaRPr lang="en-US" sz="3200" dirty="0" smtClean="0">
              <a:latin typeface="Times New Roman" pitchFamily="18" charset="0"/>
              <a:cs typeface="Times New Roman" pitchFamily="18" charset="0"/>
            </a:endParaRPr>
          </a:p>
          <a:p>
            <a:pPr marL="1016000" lvl="1" indent="-342900">
              <a:lnSpc>
                <a:spcPct val="90000"/>
              </a:lnSpc>
              <a:buClr>
                <a:schemeClr val="tx1"/>
              </a:buClr>
            </a:pPr>
            <a:r>
              <a:rPr lang="en-US" sz="3200" dirty="0" smtClean="0">
                <a:latin typeface="Times New Roman" pitchFamily="18" charset="0"/>
                <a:cs typeface="Times New Roman" pitchFamily="18" charset="0"/>
              </a:rPr>
              <a:t>Ability to moderate </a:t>
            </a:r>
            <a:r>
              <a:rPr lang="en-US" sz="3200" dirty="0" smtClean="0">
                <a:latin typeface="Times New Roman" pitchFamily="18" charset="0"/>
                <a:cs typeface="Times New Roman" pitchFamily="18" charset="0"/>
              </a:rPr>
              <a:t>temperature</a:t>
            </a:r>
          </a:p>
          <a:p>
            <a:pPr marL="1016000" lvl="1" indent="-342900">
              <a:lnSpc>
                <a:spcPct val="90000"/>
              </a:lnSpc>
              <a:buClr>
                <a:schemeClr val="tx1"/>
              </a:buClr>
            </a:pPr>
            <a:endParaRPr lang="en-US" sz="3200" dirty="0" smtClean="0">
              <a:latin typeface="Times New Roman" pitchFamily="18" charset="0"/>
              <a:cs typeface="Times New Roman" pitchFamily="18" charset="0"/>
            </a:endParaRPr>
          </a:p>
          <a:p>
            <a:pPr marL="1016000" lvl="1" indent="-342900">
              <a:lnSpc>
                <a:spcPct val="90000"/>
              </a:lnSpc>
              <a:buClr>
                <a:schemeClr val="tx1"/>
              </a:buClr>
            </a:pPr>
            <a:r>
              <a:rPr lang="en-US" sz="3200" dirty="0" smtClean="0">
                <a:latin typeface="Times New Roman" pitchFamily="18" charset="0"/>
                <a:cs typeface="Times New Roman" pitchFamily="18" charset="0"/>
              </a:rPr>
              <a:t>Expansion upon </a:t>
            </a:r>
            <a:r>
              <a:rPr lang="en-US" sz="3200" dirty="0" smtClean="0">
                <a:latin typeface="Times New Roman" pitchFamily="18" charset="0"/>
                <a:cs typeface="Times New Roman" pitchFamily="18" charset="0"/>
              </a:rPr>
              <a:t>freezing</a:t>
            </a:r>
          </a:p>
          <a:p>
            <a:pPr marL="1016000" lvl="1" indent="-342900">
              <a:lnSpc>
                <a:spcPct val="90000"/>
              </a:lnSpc>
              <a:buClr>
                <a:schemeClr val="tx1"/>
              </a:buClr>
            </a:pPr>
            <a:endParaRPr lang="en-US" sz="3200" dirty="0" smtClean="0">
              <a:latin typeface="Times New Roman" pitchFamily="18" charset="0"/>
              <a:cs typeface="Times New Roman" pitchFamily="18" charset="0"/>
            </a:endParaRPr>
          </a:p>
          <a:p>
            <a:pPr marL="1016000" lvl="1" indent="-342900">
              <a:lnSpc>
                <a:spcPct val="90000"/>
              </a:lnSpc>
              <a:buClr>
                <a:schemeClr val="tx1"/>
              </a:buClr>
            </a:pPr>
            <a:r>
              <a:rPr lang="en-US" sz="3200" dirty="0" smtClean="0">
                <a:latin typeface="Times New Roman" pitchFamily="18" charset="0"/>
                <a:cs typeface="Times New Roman" pitchFamily="18" charset="0"/>
              </a:rPr>
              <a:t>Versatility as a </a:t>
            </a:r>
            <a:r>
              <a:rPr lang="en-US" sz="3200" dirty="0" smtClean="0">
                <a:latin typeface="Times New Roman" pitchFamily="18" charset="0"/>
                <a:cs typeface="Times New Roman" pitchFamily="18" charset="0"/>
              </a:rPr>
              <a:t>solvent</a:t>
            </a:r>
          </a:p>
          <a:p>
            <a:pPr marL="1016000" lvl="1" indent="-342900">
              <a:lnSpc>
                <a:spcPct val="90000"/>
              </a:lnSpc>
              <a:buClr>
                <a:schemeClr val="tx1"/>
              </a:buClr>
            </a:pPr>
            <a:endParaRPr lang="en-US" sz="44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Autofit/>
          </a:bodyPr>
          <a:lstStyle/>
          <a:p>
            <a:r>
              <a:rPr lang="en-US" sz="3600" b="0" dirty="0" smtClean="0">
                <a:solidFill>
                  <a:srgbClr val="FF0000"/>
                </a:solidFill>
                <a:effectLst/>
                <a:latin typeface="Times New Roman" pitchFamily="18" charset="0"/>
                <a:cs typeface="Times New Roman" pitchFamily="18" charset="0"/>
              </a:rPr>
              <a:t>Four </a:t>
            </a:r>
            <a:r>
              <a:rPr lang="en-US" sz="3600" b="0" dirty="0" smtClean="0">
                <a:solidFill>
                  <a:srgbClr val="FF0000"/>
                </a:solidFill>
                <a:effectLst/>
                <a:latin typeface="Times New Roman" pitchFamily="18" charset="0"/>
                <a:cs typeface="Times New Roman" pitchFamily="18" charset="0"/>
              </a:rPr>
              <a:t>properties of water contribute to Earth’s suitability for life</a:t>
            </a:r>
            <a:endParaRPr lang="en-US" sz="3600" b="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Electron configuration is the key to an atom’s </a:t>
            </a:r>
            <a:r>
              <a:rPr lang="en-US" sz="3200" dirty="0" smtClean="0">
                <a:latin typeface="Times New Roman" pitchFamily="18" charset="0"/>
                <a:cs typeface="Times New Roman" pitchFamily="18" charset="0"/>
              </a:rPr>
              <a:t>characteristics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Electron configuration determines the kinds and number of bonds an atom will form with other atoms</a:t>
            </a:r>
          </a:p>
          <a:p>
            <a:endParaRPr lang="en-US" dirty="0"/>
          </a:p>
        </p:txBody>
      </p:sp>
      <p:sp>
        <p:nvSpPr>
          <p:cNvPr id="3" name="Title 2"/>
          <p:cNvSpPr>
            <a:spLocks noGrp="1"/>
          </p:cNvSpPr>
          <p:nvPr>
            <p:ph type="title"/>
          </p:nvPr>
        </p:nvSpPr>
        <p:spPr/>
        <p:txBody>
          <a:bodyPr>
            <a:normAutofit/>
          </a:bodyPr>
          <a:lstStyle/>
          <a:p>
            <a:r>
              <a:rPr lang="en-US" sz="2800" b="0" dirty="0" smtClean="0">
                <a:solidFill>
                  <a:srgbClr val="FF0000"/>
                </a:solidFill>
                <a:effectLst/>
              </a:rPr>
              <a:t>Carbon atoms can form diverse molecules by bonding to four other atoms</a:t>
            </a:r>
            <a:endParaRPr lang="en-US" sz="2800" b="0" dirty="0">
              <a:solidFill>
                <a:srgbClr val="FF0000"/>
              </a:solidFill>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50838" indent="-350838">
              <a:lnSpc>
                <a:spcPct val="90000"/>
              </a:lnSpc>
            </a:pPr>
            <a:r>
              <a:rPr lang="en-US" sz="2800" dirty="0" smtClean="0">
                <a:latin typeface="Times New Roman" pitchFamily="18" charset="0"/>
                <a:cs typeface="Times New Roman" pitchFamily="18" charset="0"/>
              </a:rPr>
              <a:t>With four valence electrons, carbon can form four covalent bonds with a variety of </a:t>
            </a:r>
            <a:r>
              <a:rPr lang="en-US" sz="2800" dirty="0" smtClean="0">
                <a:latin typeface="Times New Roman" pitchFamily="18" charset="0"/>
                <a:cs typeface="Times New Roman" pitchFamily="18" charset="0"/>
              </a:rPr>
              <a:t>atoms</a:t>
            </a:r>
          </a:p>
          <a:p>
            <a:pPr marL="350838" indent="-350838">
              <a:lnSpc>
                <a:spcPct val="90000"/>
              </a:lnSpc>
            </a:pPr>
            <a:endParaRPr lang="en-US" sz="2800" dirty="0" smtClean="0">
              <a:latin typeface="Times New Roman" pitchFamily="18" charset="0"/>
              <a:cs typeface="Times New Roman" pitchFamily="18" charset="0"/>
            </a:endParaRPr>
          </a:p>
          <a:p>
            <a:pPr marL="350838" indent="-350838">
              <a:lnSpc>
                <a:spcPct val="90000"/>
              </a:lnSpc>
            </a:pPr>
            <a:r>
              <a:rPr lang="en-US" sz="2800" dirty="0" smtClean="0">
                <a:latin typeface="Times New Roman" pitchFamily="18" charset="0"/>
                <a:cs typeface="Times New Roman" pitchFamily="18" charset="0"/>
              </a:rPr>
              <a:t>This ability makes large, complex molecules </a:t>
            </a:r>
            <a:r>
              <a:rPr lang="en-US" sz="2800" dirty="0" smtClean="0">
                <a:latin typeface="Times New Roman" pitchFamily="18" charset="0"/>
                <a:cs typeface="Times New Roman" pitchFamily="18" charset="0"/>
              </a:rPr>
              <a:t>possible</a:t>
            </a:r>
          </a:p>
          <a:p>
            <a:pPr marL="350838" indent="-350838">
              <a:lnSpc>
                <a:spcPct val="90000"/>
              </a:lnSpc>
            </a:pPr>
            <a:endParaRPr lang="en-US" sz="2800" dirty="0" smtClean="0">
              <a:latin typeface="Times New Roman" pitchFamily="18" charset="0"/>
              <a:cs typeface="Times New Roman" pitchFamily="18" charset="0"/>
            </a:endParaRPr>
          </a:p>
          <a:p>
            <a:pPr marL="350838" indent="-350838">
              <a:lnSpc>
                <a:spcPct val="90000"/>
              </a:lnSpc>
            </a:pPr>
            <a:r>
              <a:rPr lang="en-US" sz="2800" dirty="0" smtClean="0">
                <a:latin typeface="Times New Roman" pitchFamily="18" charset="0"/>
                <a:cs typeface="Times New Roman" pitchFamily="18" charset="0"/>
              </a:rPr>
              <a:t>In molecules with multiple carbons, each carbon bonded to four other atoms has a tetrahedral </a:t>
            </a:r>
            <a:r>
              <a:rPr lang="en-US" sz="2800" dirty="0" smtClean="0">
                <a:latin typeface="Times New Roman" pitchFamily="18" charset="0"/>
                <a:cs typeface="Times New Roman" pitchFamily="18" charset="0"/>
              </a:rPr>
              <a:t>shape</a:t>
            </a:r>
          </a:p>
          <a:p>
            <a:pPr marL="350838" indent="-350838">
              <a:lnSpc>
                <a:spcPct val="90000"/>
              </a:lnSpc>
            </a:pPr>
            <a:endParaRPr lang="en-US" sz="2800" dirty="0" smtClean="0">
              <a:latin typeface="Times New Roman" pitchFamily="18" charset="0"/>
              <a:cs typeface="Times New Roman" pitchFamily="18" charset="0"/>
            </a:endParaRPr>
          </a:p>
          <a:p>
            <a:pPr marL="350838" indent="-350838">
              <a:lnSpc>
                <a:spcPct val="90000"/>
              </a:lnSpc>
            </a:pPr>
            <a:r>
              <a:rPr lang="en-US" sz="2800" dirty="0" smtClean="0">
                <a:latin typeface="Times New Roman" pitchFamily="18" charset="0"/>
                <a:cs typeface="Times New Roman" pitchFamily="18" charset="0"/>
              </a:rPr>
              <a:t>However, when two carbon atoms are joined by a double bond, the atoms joined to the carbons are in the same plane as the carbons</a:t>
            </a:r>
          </a:p>
          <a:p>
            <a:endParaRPr lang="en-US" dirty="0"/>
          </a:p>
        </p:txBody>
      </p:sp>
      <p:sp>
        <p:nvSpPr>
          <p:cNvPr id="3" name="Title 2"/>
          <p:cNvSpPr>
            <a:spLocks noGrp="1"/>
          </p:cNvSpPr>
          <p:nvPr>
            <p:ph type="title"/>
          </p:nvPr>
        </p:nvSpPr>
        <p:spPr/>
        <p:txBody>
          <a:bodyPr>
            <a:normAutofit/>
          </a:bodyPr>
          <a:lstStyle/>
          <a:p>
            <a:r>
              <a:rPr lang="en-US" sz="2800" b="0" dirty="0" smtClean="0">
                <a:solidFill>
                  <a:srgbClr val="FF0000"/>
                </a:solidFill>
                <a:effectLst/>
              </a:rPr>
              <a:t>Carbon atoms can form diverse molecules by bonding to four other atoms</a:t>
            </a:r>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smtClean="0">
                <a:solidFill>
                  <a:srgbClr val="FF0000"/>
                </a:solidFill>
                <a:effectLst/>
              </a:rPr>
              <a:t>Carbon atoms can form diverse molecules by bonding to four other atoms</a:t>
            </a:r>
            <a:endParaRPr lang="en-US" sz="2400" dirty="0"/>
          </a:p>
        </p:txBody>
      </p:sp>
      <p:pic>
        <p:nvPicPr>
          <p:cNvPr id="4" name="Content Placeholder 3" descr="04_03MoleculeShape-U"/>
          <p:cNvPicPr>
            <a:picLocks noGrp="1" noChangeAspect="1" noChangeArrowheads="1"/>
          </p:cNvPicPr>
          <p:nvPr>
            <p:ph idx="1"/>
          </p:nvPr>
        </p:nvPicPr>
        <p:blipFill>
          <a:blip r:embed="rId2" cstate="print"/>
          <a:srcRect/>
          <a:stretch>
            <a:fillRect/>
          </a:stretch>
        </p:blipFill>
        <p:spPr bwMode="auto">
          <a:xfrm>
            <a:off x="1521327" y="1481138"/>
            <a:ext cx="6101345" cy="4525962"/>
          </a:xfrm>
          <a:prstGeom prst="rect">
            <a:avLst/>
          </a:prstGeom>
          <a:noFill/>
          <a:ln w="9525">
            <a:noFill/>
            <a:miter lim="800000"/>
            <a:headEnd/>
            <a:tailEnd/>
          </a:ln>
        </p:spPr>
      </p:pic>
      <p:sp>
        <p:nvSpPr>
          <p:cNvPr id="5" name="Rectangle 4"/>
          <p:cNvSpPr/>
          <p:nvPr/>
        </p:nvSpPr>
        <p:spPr>
          <a:xfrm>
            <a:off x="1371600" y="1524000"/>
            <a:ext cx="1524000" cy="523220"/>
          </a:xfrm>
          <a:prstGeom prst="rect">
            <a:avLst/>
          </a:prstGeom>
        </p:spPr>
        <p:txBody>
          <a:bodyPr wrap="square">
            <a:spAutoFit/>
          </a:bodyPr>
          <a:lstStyle/>
          <a:p>
            <a:pPr algn="ctr"/>
            <a:r>
              <a:rPr lang="en-US" sz="1400" b="1" dirty="0"/>
              <a:t>Name and</a:t>
            </a:r>
            <a:br>
              <a:rPr lang="en-US" sz="1400" b="1" dirty="0"/>
            </a:br>
            <a:r>
              <a:rPr lang="en-US" sz="1400" b="1" dirty="0"/>
              <a:t>Comment</a:t>
            </a:r>
            <a:endParaRPr lang="en-US" sz="1400" b="1" dirty="0"/>
          </a:p>
        </p:txBody>
      </p:sp>
      <p:sp>
        <p:nvSpPr>
          <p:cNvPr id="6" name="Rectangle 5"/>
          <p:cNvSpPr/>
          <p:nvPr/>
        </p:nvSpPr>
        <p:spPr>
          <a:xfrm>
            <a:off x="2590800" y="1524000"/>
            <a:ext cx="1066800" cy="430887"/>
          </a:xfrm>
          <a:prstGeom prst="rect">
            <a:avLst/>
          </a:prstGeom>
        </p:spPr>
        <p:txBody>
          <a:bodyPr wrap="square">
            <a:spAutoFit/>
          </a:bodyPr>
          <a:lstStyle/>
          <a:p>
            <a:pPr algn="ctr"/>
            <a:r>
              <a:rPr lang="en-US" sz="1100" b="1" dirty="0"/>
              <a:t>Molecular</a:t>
            </a:r>
          </a:p>
          <a:p>
            <a:pPr algn="ctr"/>
            <a:r>
              <a:rPr lang="en-US" sz="1100" b="1" dirty="0"/>
              <a:t>Formula</a:t>
            </a:r>
            <a:endParaRPr lang="en-US" sz="1100" b="1" dirty="0"/>
          </a:p>
        </p:txBody>
      </p:sp>
      <p:sp>
        <p:nvSpPr>
          <p:cNvPr id="7" name="Rectangle 6"/>
          <p:cNvSpPr/>
          <p:nvPr/>
        </p:nvSpPr>
        <p:spPr>
          <a:xfrm>
            <a:off x="3505200" y="1524000"/>
            <a:ext cx="1371600" cy="461665"/>
          </a:xfrm>
          <a:prstGeom prst="rect">
            <a:avLst/>
          </a:prstGeom>
        </p:spPr>
        <p:txBody>
          <a:bodyPr wrap="square">
            <a:spAutoFit/>
          </a:bodyPr>
          <a:lstStyle/>
          <a:p>
            <a:pPr algn="ctr"/>
            <a:r>
              <a:rPr lang="en-US" sz="1200" b="1" dirty="0"/>
              <a:t>Structural</a:t>
            </a:r>
          </a:p>
          <a:p>
            <a:pPr algn="ctr"/>
            <a:r>
              <a:rPr lang="en-US" sz="1200" b="1" dirty="0"/>
              <a:t>Formula</a:t>
            </a:r>
            <a:endParaRPr lang="en-US" sz="1200" b="1" dirty="0"/>
          </a:p>
        </p:txBody>
      </p:sp>
      <p:sp>
        <p:nvSpPr>
          <p:cNvPr id="8" name="Rectangle 7"/>
          <p:cNvSpPr/>
          <p:nvPr/>
        </p:nvSpPr>
        <p:spPr>
          <a:xfrm>
            <a:off x="4800600" y="1524000"/>
            <a:ext cx="1676400" cy="461665"/>
          </a:xfrm>
          <a:prstGeom prst="rect">
            <a:avLst/>
          </a:prstGeom>
        </p:spPr>
        <p:txBody>
          <a:bodyPr wrap="square">
            <a:spAutoFit/>
          </a:bodyPr>
          <a:lstStyle/>
          <a:p>
            <a:pPr algn="ctr"/>
            <a:r>
              <a:rPr lang="en-US" sz="1200" b="1" dirty="0"/>
              <a:t>Ball-and-</a:t>
            </a:r>
          </a:p>
          <a:p>
            <a:pPr algn="ctr"/>
            <a:r>
              <a:rPr lang="en-US" sz="1200" b="1" dirty="0"/>
              <a:t>Stick Model</a:t>
            </a:r>
            <a:endParaRPr lang="en-US" sz="1200" b="1" dirty="0"/>
          </a:p>
        </p:txBody>
      </p:sp>
      <p:sp>
        <p:nvSpPr>
          <p:cNvPr id="9" name="Rectangle 8"/>
          <p:cNvSpPr/>
          <p:nvPr/>
        </p:nvSpPr>
        <p:spPr>
          <a:xfrm>
            <a:off x="5943600" y="1524000"/>
            <a:ext cx="2133600" cy="461665"/>
          </a:xfrm>
          <a:prstGeom prst="rect">
            <a:avLst/>
          </a:prstGeom>
        </p:spPr>
        <p:txBody>
          <a:bodyPr wrap="square">
            <a:spAutoFit/>
          </a:bodyPr>
          <a:lstStyle/>
          <a:p>
            <a:pPr algn="ctr"/>
            <a:r>
              <a:rPr lang="en-US" sz="1200" b="1" dirty="0"/>
              <a:t>Space-Filling</a:t>
            </a:r>
          </a:p>
          <a:p>
            <a:pPr algn="ctr"/>
            <a:r>
              <a:rPr lang="en-US" sz="1200" b="1" dirty="0"/>
              <a:t>Model</a:t>
            </a:r>
            <a:endParaRPr lang="en-US" sz="1200" b="1" dirty="0"/>
          </a:p>
        </p:txBody>
      </p:sp>
      <p:sp>
        <p:nvSpPr>
          <p:cNvPr id="10" name="Rectangle 9"/>
          <p:cNvSpPr/>
          <p:nvPr/>
        </p:nvSpPr>
        <p:spPr>
          <a:xfrm>
            <a:off x="1447800" y="2362200"/>
            <a:ext cx="1371600" cy="369332"/>
          </a:xfrm>
          <a:prstGeom prst="rect">
            <a:avLst/>
          </a:prstGeom>
        </p:spPr>
        <p:txBody>
          <a:bodyPr wrap="square">
            <a:spAutoFit/>
          </a:bodyPr>
          <a:lstStyle/>
          <a:p>
            <a:pPr algn="ctr"/>
            <a:r>
              <a:rPr lang="en-US" b="1" dirty="0" smtClean="0"/>
              <a:t>Methane</a:t>
            </a:r>
            <a:endParaRPr lang="en-US" b="1" dirty="0"/>
          </a:p>
        </p:txBody>
      </p:sp>
      <p:sp>
        <p:nvSpPr>
          <p:cNvPr id="11" name="Rectangle 10"/>
          <p:cNvSpPr/>
          <p:nvPr/>
        </p:nvSpPr>
        <p:spPr>
          <a:xfrm>
            <a:off x="1600200" y="3733800"/>
            <a:ext cx="1011815" cy="369332"/>
          </a:xfrm>
          <a:prstGeom prst="rect">
            <a:avLst/>
          </a:prstGeom>
        </p:spPr>
        <p:txBody>
          <a:bodyPr wrap="none">
            <a:spAutoFit/>
          </a:bodyPr>
          <a:lstStyle/>
          <a:p>
            <a:r>
              <a:rPr lang="en-US" b="1" dirty="0"/>
              <a:t> Ethane</a:t>
            </a:r>
            <a:endParaRPr lang="en-US" dirty="0"/>
          </a:p>
        </p:txBody>
      </p:sp>
      <p:sp>
        <p:nvSpPr>
          <p:cNvPr id="12" name="Rectangle 11"/>
          <p:cNvSpPr/>
          <p:nvPr/>
        </p:nvSpPr>
        <p:spPr>
          <a:xfrm>
            <a:off x="1600200" y="5105400"/>
            <a:ext cx="938077" cy="369332"/>
          </a:xfrm>
          <a:prstGeom prst="rect">
            <a:avLst/>
          </a:prstGeom>
        </p:spPr>
        <p:txBody>
          <a:bodyPr wrap="none">
            <a:spAutoFit/>
          </a:bodyPr>
          <a:lstStyle/>
          <a:p>
            <a:r>
              <a:rPr lang="en-US" b="1" dirty="0" err="1"/>
              <a:t>Ethene</a:t>
            </a:r>
            <a:endParaRPr lang="en-US" dirty="0"/>
          </a:p>
        </p:txBody>
      </p:sp>
      <p:sp>
        <p:nvSpPr>
          <p:cNvPr id="13" name="Rectangle 12"/>
          <p:cNvSpPr/>
          <p:nvPr/>
        </p:nvSpPr>
        <p:spPr>
          <a:xfrm>
            <a:off x="2743200" y="2362200"/>
            <a:ext cx="612668" cy="369332"/>
          </a:xfrm>
          <a:prstGeom prst="rect">
            <a:avLst/>
          </a:prstGeom>
        </p:spPr>
        <p:txBody>
          <a:bodyPr wrap="none">
            <a:spAutoFit/>
          </a:bodyPr>
          <a:lstStyle/>
          <a:p>
            <a:pPr algn="ctr"/>
            <a:r>
              <a:rPr lang="en-US" b="1" dirty="0"/>
              <a:t>CH</a:t>
            </a:r>
            <a:r>
              <a:rPr lang="en-US" b="1" baseline="-25000" dirty="0"/>
              <a:t>4</a:t>
            </a:r>
            <a:endParaRPr lang="en-US" b="1" dirty="0"/>
          </a:p>
        </p:txBody>
      </p:sp>
      <p:sp>
        <p:nvSpPr>
          <p:cNvPr id="14" name="Rectangle 13"/>
          <p:cNvSpPr/>
          <p:nvPr/>
        </p:nvSpPr>
        <p:spPr>
          <a:xfrm>
            <a:off x="2743200" y="3733800"/>
            <a:ext cx="710451" cy="369332"/>
          </a:xfrm>
          <a:prstGeom prst="rect">
            <a:avLst/>
          </a:prstGeom>
        </p:spPr>
        <p:txBody>
          <a:bodyPr wrap="none">
            <a:spAutoFit/>
          </a:bodyPr>
          <a:lstStyle/>
          <a:p>
            <a:pPr algn="ctr"/>
            <a:r>
              <a:rPr lang="en-US" b="1" dirty="0"/>
              <a:t>C</a:t>
            </a:r>
            <a:r>
              <a:rPr lang="en-US" b="1" baseline="-25000" dirty="0"/>
              <a:t>2</a:t>
            </a:r>
            <a:r>
              <a:rPr lang="en-US" b="1" dirty="0"/>
              <a:t>H</a:t>
            </a:r>
            <a:r>
              <a:rPr lang="en-US" b="1" baseline="-25000" dirty="0"/>
              <a:t>6</a:t>
            </a:r>
            <a:endParaRPr lang="en-US" b="1" dirty="0"/>
          </a:p>
        </p:txBody>
      </p:sp>
      <p:sp>
        <p:nvSpPr>
          <p:cNvPr id="15" name="Rectangle 14"/>
          <p:cNvSpPr/>
          <p:nvPr/>
        </p:nvSpPr>
        <p:spPr>
          <a:xfrm>
            <a:off x="2743200" y="5029200"/>
            <a:ext cx="710451" cy="369332"/>
          </a:xfrm>
          <a:prstGeom prst="rect">
            <a:avLst/>
          </a:prstGeom>
        </p:spPr>
        <p:txBody>
          <a:bodyPr wrap="none">
            <a:spAutoFit/>
          </a:bodyPr>
          <a:lstStyle/>
          <a:p>
            <a:pPr algn="ctr"/>
            <a:r>
              <a:rPr lang="en-US" b="1" dirty="0"/>
              <a:t>C</a:t>
            </a:r>
            <a:r>
              <a:rPr lang="en-US" b="1" baseline="-25000" dirty="0"/>
              <a:t>2</a:t>
            </a:r>
            <a:r>
              <a:rPr lang="en-US" b="1" dirty="0"/>
              <a:t>H</a:t>
            </a:r>
            <a:r>
              <a:rPr lang="en-US" b="1" baseline="-25000" dirty="0"/>
              <a:t>4</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The electron configuration of carbon gives it covalent compatibility with many different </a:t>
            </a:r>
            <a:r>
              <a:rPr lang="en-US" sz="3200" dirty="0" smtClean="0">
                <a:latin typeface="Times New Roman" pitchFamily="18" charset="0"/>
                <a:cs typeface="Times New Roman" pitchFamily="18" charset="0"/>
              </a:rPr>
              <a:t>elements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valences of carbon and its most frequent partners (hydrogen, oxygen, and nitrogen) are the “building code” that governs the architecture of living molecules</a:t>
            </a:r>
          </a:p>
          <a:p>
            <a:endParaRPr lang="en-US" dirty="0"/>
          </a:p>
        </p:txBody>
      </p:sp>
      <p:sp>
        <p:nvSpPr>
          <p:cNvPr id="3" name="Title 2"/>
          <p:cNvSpPr>
            <a:spLocks noGrp="1"/>
          </p:cNvSpPr>
          <p:nvPr>
            <p:ph type="title"/>
          </p:nvPr>
        </p:nvSpPr>
        <p:spPr/>
        <p:txBody>
          <a:bodyPr>
            <a:normAutofit/>
          </a:bodyPr>
          <a:lstStyle/>
          <a:p>
            <a:r>
              <a:rPr lang="en-US" sz="2800" b="0" dirty="0" smtClean="0">
                <a:solidFill>
                  <a:srgbClr val="FF0000"/>
                </a:solidFill>
                <a:effectLst/>
              </a:rPr>
              <a:t>Carbon atoms can form diverse molecules by bonding </a:t>
            </a:r>
            <a:r>
              <a:rPr lang="en-US" sz="2800" b="0" dirty="0" smtClean="0">
                <a:solidFill>
                  <a:srgbClr val="FF0000"/>
                </a:solidFill>
                <a:effectLst/>
              </a:rPr>
              <a:t>to other </a:t>
            </a:r>
            <a:r>
              <a:rPr lang="en-US" sz="2800" b="0" dirty="0" smtClean="0">
                <a:solidFill>
                  <a:srgbClr val="FF0000"/>
                </a:solidFill>
                <a:effectLst/>
              </a:rPr>
              <a:t>atoms</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0" dirty="0" smtClean="0">
                <a:solidFill>
                  <a:srgbClr val="FF0000"/>
                </a:solidFill>
                <a:effectLst/>
              </a:rPr>
              <a:t>Carbon atoms can form diverse molecules by bonding </a:t>
            </a:r>
            <a:r>
              <a:rPr lang="en-US" sz="2800" b="0" dirty="0" smtClean="0">
                <a:solidFill>
                  <a:srgbClr val="FF0000"/>
                </a:solidFill>
                <a:effectLst/>
              </a:rPr>
              <a:t>other </a:t>
            </a:r>
            <a:r>
              <a:rPr lang="en-US" sz="2800" b="0" dirty="0" smtClean="0">
                <a:solidFill>
                  <a:srgbClr val="FF0000"/>
                </a:solidFill>
                <a:effectLst/>
              </a:rPr>
              <a:t>atoms</a:t>
            </a:r>
            <a:endParaRPr lang="en-US" sz="2800" dirty="0"/>
          </a:p>
        </p:txBody>
      </p:sp>
      <p:pic>
        <p:nvPicPr>
          <p:cNvPr id="4" name="Content Placeholder 3" descr="04_04OrganicValences-U"/>
          <p:cNvPicPr>
            <a:picLocks noGrp="1" noChangeAspect="1" noChangeArrowheads="1"/>
          </p:cNvPicPr>
          <p:nvPr>
            <p:ph idx="1"/>
          </p:nvPr>
        </p:nvPicPr>
        <p:blipFill>
          <a:blip r:embed="rId2" cstate="print"/>
          <a:srcRect/>
          <a:stretch>
            <a:fillRect/>
          </a:stretch>
        </p:blipFill>
        <p:spPr bwMode="auto">
          <a:xfrm>
            <a:off x="457200" y="2376432"/>
            <a:ext cx="8229600" cy="2735373"/>
          </a:xfrm>
          <a:prstGeom prst="rect">
            <a:avLst/>
          </a:prstGeom>
          <a:noFill/>
          <a:ln w="9525">
            <a:noFill/>
            <a:miter lim="800000"/>
            <a:headEnd/>
            <a:tailEnd/>
          </a:ln>
        </p:spPr>
      </p:pic>
      <p:sp>
        <p:nvSpPr>
          <p:cNvPr id="5" name="Rectangle 4"/>
          <p:cNvSpPr/>
          <p:nvPr/>
        </p:nvSpPr>
        <p:spPr>
          <a:xfrm>
            <a:off x="381000" y="2438400"/>
            <a:ext cx="1905000" cy="646331"/>
          </a:xfrm>
          <a:prstGeom prst="rect">
            <a:avLst/>
          </a:prstGeom>
        </p:spPr>
        <p:txBody>
          <a:bodyPr wrap="square">
            <a:spAutoFit/>
          </a:bodyPr>
          <a:lstStyle/>
          <a:p>
            <a:pPr algn="ctr"/>
            <a:r>
              <a:rPr lang="en-US" b="1" dirty="0" smtClean="0"/>
              <a:t>Hydrogen</a:t>
            </a:r>
          </a:p>
          <a:p>
            <a:pPr algn="ctr"/>
            <a:r>
              <a:rPr lang="en-US" b="1" dirty="0" smtClean="0"/>
              <a:t>(valence </a:t>
            </a:r>
            <a:r>
              <a:rPr lang="en-US" b="1" dirty="0" smtClean="0">
                <a:sym typeface="Symbol" pitchFamily="18" charset="2"/>
              </a:rPr>
              <a:t> 1)</a:t>
            </a:r>
            <a:endParaRPr lang="en-US" b="1" dirty="0"/>
          </a:p>
        </p:txBody>
      </p:sp>
      <p:sp>
        <p:nvSpPr>
          <p:cNvPr id="7" name="Rectangle 6"/>
          <p:cNvSpPr/>
          <p:nvPr/>
        </p:nvSpPr>
        <p:spPr>
          <a:xfrm>
            <a:off x="2590800" y="2514600"/>
            <a:ext cx="1600200" cy="646331"/>
          </a:xfrm>
          <a:prstGeom prst="rect">
            <a:avLst/>
          </a:prstGeom>
        </p:spPr>
        <p:txBody>
          <a:bodyPr wrap="square">
            <a:spAutoFit/>
          </a:bodyPr>
          <a:lstStyle/>
          <a:p>
            <a:pPr algn="ctr"/>
            <a:r>
              <a:rPr lang="en-US" b="1" dirty="0" smtClean="0"/>
              <a:t>Oxygen</a:t>
            </a:r>
          </a:p>
          <a:p>
            <a:pPr algn="ctr"/>
            <a:r>
              <a:rPr lang="en-US" b="1" dirty="0" smtClean="0"/>
              <a:t>(valence </a:t>
            </a:r>
            <a:r>
              <a:rPr lang="en-US" b="1" dirty="0" smtClean="0">
                <a:sym typeface="Symbol" pitchFamily="18" charset="2"/>
              </a:rPr>
              <a:t> 2)</a:t>
            </a:r>
            <a:endParaRPr lang="en-US" b="1" dirty="0"/>
          </a:p>
        </p:txBody>
      </p:sp>
      <p:sp>
        <p:nvSpPr>
          <p:cNvPr id="8" name="Rectangle 7"/>
          <p:cNvSpPr/>
          <p:nvPr/>
        </p:nvSpPr>
        <p:spPr>
          <a:xfrm>
            <a:off x="4572000" y="2514600"/>
            <a:ext cx="1752600" cy="646331"/>
          </a:xfrm>
          <a:prstGeom prst="rect">
            <a:avLst/>
          </a:prstGeom>
        </p:spPr>
        <p:txBody>
          <a:bodyPr wrap="square">
            <a:spAutoFit/>
          </a:bodyPr>
          <a:lstStyle/>
          <a:p>
            <a:pPr algn="ctr"/>
            <a:r>
              <a:rPr lang="en-US" b="1" dirty="0" smtClean="0"/>
              <a:t>Nitrogen</a:t>
            </a:r>
          </a:p>
          <a:p>
            <a:pPr algn="ctr"/>
            <a:r>
              <a:rPr lang="en-US" b="1" dirty="0" smtClean="0"/>
              <a:t>(valence </a:t>
            </a:r>
            <a:r>
              <a:rPr lang="en-US" b="1" dirty="0" smtClean="0">
                <a:sym typeface="Symbol" pitchFamily="18" charset="2"/>
              </a:rPr>
              <a:t> 3)</a:t>
            </a:r>
            <a:endParaRPr lang="en-US" b="1" dirty="0"/>
          </a:p>
        </p:txBody>
      </p:sp>
      <p:sp>
        <p:nvSpPr>
          <p:cNvPr id="9" name="Rectangle 8"/>
          <p:cNvSpPr/>
          <p:nvPr/>
        </p:nvSpPr>
        <p:spPr>
          <a:xfrm>
            <a:off x="6781800" y="2438400"/>
            <a:ext cx="1905000" cy="646331"/>
          </a:xfrm>
          <a:prstGeom prst="rect">
            <a:avLst/>
          </a:prstGeom>
        </p:spPr>
        <p:txBody>
          <a:bodyPr wrap="square">
            <a:spAutoFit/>
          </a:bodyPr>
          <a:lstStyle/>
          <a:p>
            <a:pPr algn="ctr"/>
            <a:r>
              <a:rPr lang="en-US" b="1" dirty="0" smtClean="0"/>
              <a:t>Carbon</a:t>
            </a:r>
          </a:p>
          <a:p>
            <a:pPr algn="ctr"/>
            <a:r>
              <a:rPr lang="en-US" b="1" dirty="0" smtClean="0"/>
              <a:t>(valence </a:t>
            </a:r>
            <a:r>
              <a:rPr lang="en-US" b="1" dirty="0" smtClean="0">
                <a:sym typeface="Symbol" pitchFamily="18" charset="2"/>
              </a:rPr>
              <a:t> 4)</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0" dirty="0" smtClean="0">
                <a:solidFill>
                  <a:srgbClr val="FF0000"/>
                </a:solidFill>
                <a:effectLst/>
              </a:rPr>
              <a:t>Carbon atoms can form diverse molecules by bonding other atoms</a:t>
            </a:r>
            <a:endParaRPr lang="en-US" sz="2800" dirty="0"/>
          </a:p>
        </p:txBody>
      </p:sp>
      <p:sp>
        <p:nvSpPr>
          <p:cNvPr id="5" name="Content Placeholder 4"/>
          <p:cNvSpPr>
            <a:spLocks noGrp="1"/>
          </p:cNvSpPr>
          <p:nvPr>
            <p:ph idx="1"/>
          </p:nvPr>
        </p:nvSpPr>
        <p:spPr/>
        <p:txBody>
          <a:bodyPr/>
          <a:lstStyle/>
          <a:p>
            <a:pPr marL="350838" indent="-350838"/>
            <a:r>
              <a:rPr lang="en-US" sz="2800" dirty="0" smtClean="0"/>
              <a:t>Carbon atoms can partner with atoms other than hydrogen; for example:</a:t>
            </a:r>
          </a:p>
          <a:p>
            <a:pPr marL="977900" lvl="1" indent="-317500"/>
            <a:r>
              <a:rPr lang="en-US" sz="2600" dirty="0" smtClean="0"/>
              <a:t>Carbon dioxide: </a:t>
            </a:r>
            <a:r>
              <a:rPr lang="en-US" sz="2600" dirty="0" smtClean="0"/>
              <a:t>CO</a:t>
            </a:r>
            <a:r>
              <a:rPr lang="en-US" sz="2600" baseline="-25000" dirty="0" smtClean="0"/>
              <a:t>2</a:t>
            </a:r>
          </a:p>
          <a:p>
            <a:pPr marL="977900" lvl="1" indent="-317500"/>
            <a:endParaRPr lang="en-US" sz="2600" baseline="-25000" dirty="0" smtClean="0"/>
          </a:p>
          <a:p>
            <a:pPr marL="977900" lvl="1" indent="-317500"/>
            <a:endParaRPr lang="en-US" sz="2600" baseline="-25000" dirty="0" smtClean="0"/>
          </a:p>
          <a:p>
            <a:pPr marL="977900" lvl="1" indent="-317500"/>
            <a:endParaRPr lang="en-US" sz="2600" baseline="-25000" dirty="0" smtClean="0"/>
          </a:p>
          <a:p>
            <a:pPr marL="977900" lvl="1" indent="-317500"/>
            <a:endParaRPr lang="en-US" sz="2600" baseline="-25000" dirty="0" smtClean="0"/>
          </a:p>
          <a:p>
            <a:pPr marL="977900" lvl="1" indent="-317500"/>
            <a:r>
              <a:rPr lang="en-US" sz="2600" dirty="0" smtClean="0"/>
              <a:t>Urea: </a:t>
            </a:r>
            <a:r>
              <a:rPr lang="en-US" sz="2600" dirty="0" smtClean="0"/>
              <a:t>CO(NH</a:t>
            </a:r>
            <a:r>
              <a:rPr lang="en-US" sz="2600" baseline="-25000" dirty="0" smtClean="0"/>
              <a:t>2</a:t>
            </a:r>
            <a:r>
              <a:rPr lang="en-US" sz="2600" dirty="0" smtClean="0"/>
              <a:t>)</a:t>
            </a:r>
            <a:r>
              <a:rPr lang="en-US" sz="2600" baseline="-25000" dirty="0" smtClean="0"/>
              <a:t>2</a:t>
            </a:r>
          </a:p>
          <a:p>
            <a:pPr marL="977900" lvl="1" indent="-317500"/>
            <a:endParaRPr lang="en-US" sz="2600" baseline="-25000" dirty="0" smtClean="0"/>
          </a:p>
          <a:p>
            <a:pPr marL="350838" indent="-350838"/>
            <a:endParaRPr lang="en-US" dirty="0" smtClean="0"/>
          </a:p>
          <a:p>
            <a:endParaRPr lang="en-US" dirty="0"/>
          </a:p>
        </p:txBody>
      </p:sp>
      <p:pic>
        <p:nvPicPr>
          <p:cNvPr id="6" name="Picture 8" descr="C:\Users\dking\Desktop\chap004_chm_eq.jpg"/>
          <p:cNvPicPr>
            <a:picLocks noChangeAspect="1" noChangeArrowheads="1"/>
          </p:cNvPicPr>
          <p:nvPr/>
        </p:nvPicPr>
        <p:blipFill>
          <a:blip r:embed="rId2" cstate="print"/>
          <a:srcRect/>
          <a:stretch>
            <a:fillRect/>
          </a:stretch>
        </p:blipFill>
        <p:spPr bwMode="auto">
          <a:xfrm>
            <a:off x="2590800" y="2808288"/>
            <a:ext cx="2085975" cy="80168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kumimoji="1" lang="en-US" sz="2400" dirty="0" smtClean="0"/>
              <a:t>Carbon chains</a:t>
            </a:r>
            <a:r>
              <a:rPr lang="en-US" sz="2400" dirty="0" smtClean="0"/>
              <a:t> form the skeletons of most organic </a:t>
            </a:r>
            <a:r>
              <a:rPr lang="en-US" sz="2400" dirty="0" smtClean="0"/>
              <a:t>molecules</a:t>
            </a:r>
          </a:p>
          <a:p>
            <a:endParaRPr lang="en-US" sz="2400" dirty="0" smtClean="0"/>
          </a:p>
          <a:p>
            <a:r>
              <a:rPr lang="en-US" sz="2400" dirty="0" smtClean="0"/>
              <a:t>Carbon chains vary in length and shape</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3600" b="0" dirty="0" smtClean="0">
                <a:solidFill>
                  <a:srgbClr val="FF0000"/>
                </a:solidFill>
                <a:effectLst/>
              </a:rPr>
              <a:t>Molecular Diversity Arising from Carbon Skeleton Variation</a:t>
            </a:r>
            <a:endParaRPr lang="en-US" sz="3600" b="0" dirty="0">
              <a:solidFill>
                <a:srgbClr val="FF0000"/>
              </a:solidFill>
              <a:effectLst/>
            </a:endParaRPr>
          </a:p>
        </p:txBody>
      </p:sp>
      <p:pic>
        <p:nvPicPr>
          <p:cNvPr id="4" name="Picture 5" descr="04_05_CarbonSkeletons-U"/>
          <p:cNvPicPr>
            <a:picLocks noChangeAspect="1" noChangeArrowheads="1"/>
          </p:cNvPicPr>
          <p:nvPr/>
        </p:nvPicPr>
        <p:blipFill>
          <a:blip r:embed="rId2" cstate="print"/>
          <a:srcRect/>
          <a:stretch>
            <a:fillRect/>
          </a:stretch>
        </p:blipFill>
        <p:spPr bwMode="auto">
          <a:xfrm>
            <a:off x="1981200" y="3124201"/>
            <a:ext cx="6400800" cy="3529056"/>
          </a:xfrm>
          <a:prstGeom prst="rect">
            <a:avLst/>
          </a:prstGeom>
          <a:noFill/>
          <a:ln w="9525">
            <a:noFill/>
            <a:miter lim="800000"/>
            <a:headEnd/>
            <a:tailEnd/>
          </a:ln>
        </p:spPr>
      </p:pic>
      <p:sp>
        <p:nvSpPr>
          <p:cNvPr id="5" name="Rectangle 4"/>
          <p:cNvSpPr/>
          <p:nvPr/>
        </p:nvSpPr>
        <p:spPr>
          <a:xfrm>
            <a:off x="2057400" y="3962400"/>
            <a:ext cx="938077" cy="369332"/>
          </a:xfrm>
          <a:prstGeom prst="rect">
            <a:avLst/>
          </a:prstGeom>
        </p:spPr>
        <p:txBody>
          <a:bodyPr wrap="none">
            <a:spAutoFit/>
          </a:bodyPr>
          <a:lstStyle/>
          <a:p>
            <a:r>
              <a:rPr lang="en-US" b="1" dirty="0"/>
              <a:t>Ethane</a:t>
            </a:r>
            <a:endParaRPr lang="en-US" b="1" dirty="0"/>
          </a:p>
        </p:txBody>
      </p:sp>
      <p:sp>
        <p:nvSpPr>
          <p:cNvPr id="6" name="Rectangle 5"/>
          <p:cNvSpPr/>
          <p:nvPr/>
        </p:nvSpPr>
        <p:spPr>
          <a:xfrm>
            <a:off x="3276600" y="3962400"/>
            <a:ext cx="1095172" cy="369332"/>
          </a:xfrm>
          <a:prstGeom prst="rect">
            <a:avLst/>
          </a:prstGeom>
        </p:spPr>
        <p:txBody>
          <a:bodyPr wrap="none">
            <a:spAutoFit/>
          </a:bodyPr>
          <a:lstStyle/>
          <a:p>
            <a:r>
              <a:rPr lang="en-US" b="1" dirty="0"/>
              <a:t>Propane</a:t>
            </a:r>
            <a:endParaRPr lang="en-US" b="1" dirty="0"/>
          </a:p>
        </p:txBody>
      </p:sp>
      <p:sp>
        <p:nvSpPr>
          <p:cNvPr id="7" name="Rectangle 6"/>
          <p:cNvSpPr/>
          <p:nvPr/>
        </p:nvSpPr>
        <p:spPr>
          <a:xfrm>
            <a:off x="5105400" y="4038600"/>
            <a:ext cx="1225015" cy="369332"/>
          </a:xfrm>
          <a:prstGeom prst="rect">
            <a:avLst/>
          </a:prstGeom>
        </p:spPr>
        <p:txBody>
          <a:bodyPr wrap="none">
            <a:spAutoFit/>
          </a:bodyPr>
          <a:lstStyle/>
          <a:p>
            <a:r>
              <a:rPr lang="en-US" b="1" dirty="0"/>
              <a:t>1-Butene</a:t>
            </a:r>
            <a:endParaRPr lang="en-US" b="1" dirty="0"/>
          </a:p>
        </p:txBody>
      </p:sp>
      <p:sp>
        <p:nvSpPr>
          <p:cNvPr id="8" name="Rectangle 7"/>
          <p:cNvSpPr/>
          <p:nvPr/>
        </p:nvSpPr>
        <p:spPr>
          <a:xfrm>
            <a:off x="7010400" y="4038600"/>
            <a:ext cx="1225015" cy="369332"/>
          </a:xfrm>
          <a:prstGeom prst="rect">
            <a:avLst/>
          </a:prstGeom>
        </p:spPr>
        <p:txBody>
          <a:bodyPr wrap="none">
            <a:spAutoFit/>
          </a:bodyPr>
          <a:lstStyle/>
          <a:p>
            <a:r>
              <a:rPr lang="en-US" b="1" dirty="0"/>
              <a:t>2-Butene</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latin typeface="Times New Roman" pitchFamily="18" charset="0"/>
                <a:cs typeface="Times New Roman" pitchFamily="18" charset="0"/>
              </a:rPr>
              <a:t>Hydrocarbons</a:t>
            </a:r>
            <a:r>
              <a:rPr lang="en-US" sz="3200" dirty="0" smtClean="0">
                <a:latin typeface="Times New Roman" pitchFamily="18" charset="0"/>
                <a:cs typeface="Times New Roman" pitchFamily="18" charset="0"/>
              </a:rPr>
              <a:t> are organic molecules consisting of only carbon and </a:t>
            </a:r>
            <a:r>
              <a:rPr lang="en-US" sz="3200" dirty="0" smtClean="0">
                <a:latin typeface="Times New Roman" pitchFamily="18" charset="0"/>
                <a:cs typeface="Times New Roman" pitchFamily="18" charset="0"/>
              </a:rPr>
              <a:t>hydrogen</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Many organic molecules, such as fats, have hydrocarbon </a:t>
            </a:r>
            <a:r>
              <a:rPr lang="en-US" sz="3200" dirty="0" smtClean="0">
                <a:latin typeface="Times New Roman" pitchFamily="18" charset="0"/>
                <a:cs typeface="Times New Roman" pitchFamily="18" charset="0"/>
              </a:rPr>
              <a:t>components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Hydrocarbons can undergo reactions that release a large amount of energy</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rPr>
              <a:t>Hydrocarbons</a:t>
            </a:r>
            <a:endParaRPr lang="en-US" b="0" dirty="0">
              <a:solidFill>
                <a:srgbClr val="FF0000"/>
              </a:solidFill>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Times New Roman" pitchFamily="18" charset="0"/>
                <a:cs typeface="Times New Roman" pitchFamily="18" charset="0"/>
              </a:rPr>
              <a:t>Mammalian adipose cells stockpile fat molecules as fuel reserve</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Fat molecules consist of 1 </a:t>
            </a:r>
            <a:r>
              <a:rPr lang="en-US" sz="2400" dirty="0" err="1" smtClean="0">
                <a:latin typeface="Times New Roman" pitchFamily="18" charset="0"/>
                <a:cs typeface="Times New Roman" pitchFamily="18" charset="0"/>
              </a:rPr>
              <a:t>nonhydrocarbon</a:t>
            </a:r>
            <a:r>
              <a:rPr lang="en-US" sz="2400" dirty="0" smtClean="0">
                <a:latin typeface="Times New Roman" pitchFamily="18" charset="0"/>
                <a:cs typeface="Times New Roman" pitchFamily="18" charset="0"/>
              </a:rPr>
              <a:t> component  joined to 3 hydrocarbon tails</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b="0" dirty="0" smtClean="0">
                <a:solidFill>
                  <a:srgbClr val="FF0000"/>
                </a:solidFill>
                <a:effectLst/>
              </a:rPr>
              <a:t>Hydrocarbons</a:t>
            </a:r>
            <a:endParaRPr lang="en-US" dirty="0"/>
          </a:p>
        </p:txBody>
      </p:sp>
      <p:pic>
        <p:nvPicPr>
          <p:cNvPr id="4" name="Picture 3" descr="04_06_FatMolecule-U"/>
          <p:cNvPicPr>
            <a:picLocks noChangeAspect="1" noChangeArrowheads="1"/>
          </p:cNvPicPr>
          <p:nvPr/>
        </p:nvPicPr>
        <p:blipFill>
          <a:blip r:embed="rId2" cstate="print"/>
          <a:srcRect/>
          <a:stretch>
            <a:fillRect/>
          </a:stretch>
        </p:blipFill>
        <p:spPr bwMode="auto">
          <a:xfrm>
            <a:off x="2057400" y="2209800"/>
            <a:ext cx="4748350" cy="2932113"/>
          </a:xfrm>
          <a:prstGeom prst="rect">
            <a:avLst/>
          </a:prstGeom>
          <a:noFill/>
          <a:ln w="9525">
            <a:noFill/>
            <a:miter lim="800000"/>
            <a:headEnd/>
            <a:tailEnd/>
          </a:ln>
        </p:spPr>
      </p:pic>
      <p:sp>
        <p:nvSpPr>
          <p:cNvPr id="5" name="Rectangle 4"/>
          <p:cNvSpPr/>
          <p:nvPr/>
        </p:nvSpPr>
        <p:spPr>
          <a:xfrm>
            <a:off x="1447800" y="4572000"/>
            <a:ext cx="2658100" cy="307777"/>
          </a:xfrm>
          <a:prstGeom prst="rect">
            <a:avLst/>
          </a:prstGeom>
        </p:spPr>
        <p:txBody>
          <a:bodyPr wrap="none">
            <a:spAutoFit/>
          </a:bodyPr>
          <a:lstStyle/>
          <a:p>
            <a:r>
              <a:rPr lang="en-US" sz="1400" b="1" dirty="0" smtClean="0"/>
              <a:t>Part of a human adipose cell</a:t>
            </a:r>
            <a:endParaRPr lang="en-US" sz="1400" dirty="0"/>
          </a:p>
        </p:txBody>
      </p:sp>
      <p:sp>
        <p:nvSpPr>
          <p:cNvPr id="6" name="Rectangle 5"/>
          <p:cNvSpPr/>
          <p:nvPr/>
        </p:nvSpPr>
        <p:spPr>
          <a:xfrm>
            <a:off x="5562600" y="4876800"/>
            <a:ext cx="1622560" cy="338554"/>
          </a:xfrm>
          <a:prstGeom prst="rect">
            <a:avLst/>
          </a:prstGeom>
        </p:spPr>
        <p:txBody>
          <a:bodyPr wrap="none">
            <a:spAutoFit/>
          </a:bodyPr>
          <a:lstStyle/>
          <a:p>
            <a:r>
              <a:rPr lang="en-US" sz="1600" b="1" dirty="0" smtClean="0"/>
              <a:t>A fat molecule</a:t>
            </a:r>
            <a:endParaRPr 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b="1" dirty="0" smtClean="0">
                <a:latin typeface="Times New Roman" pitchFamily="18" charset="0"/>
                <a:cs typeface="Times New Roman" pitchFamily="18" charset="0"/>
              </a:rPr>
              <a:t>Isomers</a:t>
            </a:r>
            <a:r>
              <a:rPr lang="en-US" sz="3200" dirty="0" smtClean="0">
                <a:latin typeface="Times New Roman" pitchFamily="18" charset="0"/>
                <a:cs typeface="Times New Roman" pitchFamily="18" charset="0"/>
              </a:rPr>
              <a:t> are compounds with the same molecular formula but different structures and </a:t>
            </a:r>
            <a:r>
              <a:rPr lang="en-US" sz="3200" dirty="0" smtClean="0">
                <a:latin typeface="Times New Roman" pitchFamily="18" charset="0"/>
                <a:cs typeface="Times New Roman" pitchFamily="18" charset="0"/>
              </a:rPr>
              <a:t>properties</a:t>
            </a:r>
          </a:p>
          <a:p>
            <a:endParaRPr lang="en-US" sz="3200" dirty="0" smtClean="0">
              <a:latin typeface="Times New Roman" pitchFamily="18" charset="0"/>
              <a:cs typeface="Times New Roman" pitchFamily="18" charset="0"/>
            </a:endParaRPr>
          </a:p>
          <a:p>
            <a:pPr marL="977900" lvl="1" indent="-317500"/>
            <a:r>
              <a:rPr lang="en-US" sz="3200" b="1" dirty="0" smtClean="0">
                <a:latin typeface="Times New Roman" pitchFamily="18" charset="0"/>
                <a:cs typeface="Times New Roman" pitchFamily="18" charset="0"/>
              </a:rPr>
              <a:t>Structural isomers</a:t>
            </a:r>
            <a:r>
              <a:rPr lang="en-US" sz="3200" dirty="0" smtClean="0">
                <a:latin typeface="Times New Roman" pitchFamily="18" charset="0"/>
                <a:cs typeface="Times New Roman" pitchFamily="18" charset="0"/>
              </a:rPr>
              <a:t> </a:t>
            </a:r>
            <a:r>
              <a:rPr lang="en-US" sz="3200" dirty="0" smtClean="0">
                <a:solidFill>
                  <a:schemeClr val="bg2">
                    <a:lumMod val="50000"/>
                  </a:schemeClr>
                </a:solidFill>
                <a:latin typeface="Times New Roman" pitchFamily="18" charset="0"/>
                <a:cs typeface="Times New Roman" pitchFamily="18" charset="0"/>
              </a:rPr>
              <a:t>have different covalent arrangements of their atoms</a:t>
            </a:r>
          </a:p>
          <a:p>
            <a:pPr marL="977900" lvl="1" indent="-317500"/>
            <a:r>
              <a:rPr lang="en-US" sz="3200" b="1" i="1" dirty="0" err="1" smtClean="0">
                <a:latin typeface="Times New Roman" pitchFamily="18" charset="0"/>
                <a:cs typeface="Times New Roman" pitchFamily="18" charset="0"/>
              </a:rPr>
              <a:t>Cis</a:t>
            </a:r>
            <a:r>
              <a:rPr lang="en-US" sz="3200" b="1" i="1" dirty="0" smtClean="0">
                <a:latin typeface="Times New Roman" pitchFamily="18" charset="0"/>
                <a:cs typeface="Times New Roman" pitchFamily="18" charset="0"/>
              </a:rPr>
              <a:t>-trans</a:t>
            </a:r>
            <a:r>
              <a:rPr lang="en-US" sz="3200" b="1" dirty="0" smtClean="0">
                <a:latin typeface="Times New Roman" pitchFamily="18" charset="0"/>
                <a:cs typeface="Times New Roman" pitchFamily="18" charset="0"/>
              </a:rPr>
              <a:t> </a:t>
            </a:r>
            <a:r>
              <a:rPr lang="en-US" sz="3200" b="1" dirty="0" smtClean="0">
                <a:solidFill>
                  <a:schemeClr val="bg2">
                    <a:lumMod val="50000"/>
                  </a:schemeClr>
                </a:solidFill>
                <a:latin typeface="Times New Roman" pitchFamily="18" charset="0"/>
                <a:cs typeface="Times New Roman" pitchFamily="18" charset="0"/>
              </a:rPr>
              <a:t>isomers</a:t>
            </a:r>
            <a:r>
              <a:rPr lang="en-US" sz="3200" dirty="0" smtClean="0">
                <a:solidFill>
                  <a:schemeClr val="bg2">
                    <a:lumMod val="50000"/>
                  </a:schemeClr>
                </a:solidFill>
                <a:latin typeface="Times New Roman" pitchFamily="18" charset="0"/>
                <a:cs typeface="Times New Roman" pitchFamily="18" charset="0"/>
              </a:rPr>
              <a:t> have the same covalent bonds but differ in spatial arrangements</a:t>
            </a:r>
          </a:p>
          <a:p>
            <a:pPr marL="977900" lvl="1" indent="-317500"/>
            <a:r>
              <a:rPr lang="en-US" sz="3200" b="1" dirty="0" err="1" smtClean="0">
                <a:latin typeface="Times New Roman" pitchFamily="18" charset="0"/>
                <a:cs typeface="Times New Roman" pitchFamily="18" charset="0"/>
              </a:rPr>
              <a:t>Enantiomers</a:t>
            </a:r>
            <a:r>
              <a:rPr lang="en-US" sz="3200" dirty="0" smtClean="0">
                <a:latin typeface="Times New Roman" pitchFamily="18" charset="0"/>
                <a:cs typeface="Times New Roman" pitchFamily="18" charset="0"/>
              </a:rPr>
              <a:t> </a:t>
            </a:r>
            <a:r>
              <a:rPr lang="en-US" sz="3200" dirty="0" smtClean="0">
                <a:solidFill>
                  <a:schemeClr val="bg2">
                    <a:lumMod val="50000"/>
                  </a:schemeClr>
                </a:solidFill>
                <a:latin typeface="Times New Roman" pitchFamily="18" charset="0"/>
                <a:cs typeface="Times New Roman" pitchFamily="18" charset="0"/>
              </a:rPr>
              <a:t>are isomers that are mirror images of each other</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rPr>
              <a:t>Isomers</a:t>
            </a:r>
            <a:endParaRPr lang="en-US" b="0" dirty="0">
              <a:solidFill>
                <a:srgbClr val="FF0000"/>
              </a:soli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1000" indent="-381000"/>
            <a:r>
              <a:rPr lang="en-US" sz="3200" dirty="0" smtClean="0">
                <a:latin typeface="Times New Roman" pitchFamily="18" charset="0"/>
                <a:cs typeface="Times New Roman" pitchFamily="18" charset="0"/>
              </a:rPr>
              <a:t>Collectively, hydrogen bonds hold water molecules together, a phenomenon called </a:t>
            </a:r>
            <a:r>
              <a:rPr lang="en-US" sz="3200" b="1" dirty="0" smtClean="0">
                <a:latin typeface="Times New Roman" pitchFamily="18" charset="0"/>
                <a:cs typeface="Times New Roman" pitchFamily="18" charset="0"/>
              </a:rPr>
              <a:t>cohesion</a:t>
            </a:r>
          </a:p>
          <a:p>
            <a:pPr marL="381000" indent="-381000"/>
            <a:endParaRPr lang="en-US" sz="3200" b="1" dirty="0" smtClean="0">
              <a:latin typeface="Times New Roman" pitchFamily="18" charset="0"/>
              <a:cs typeface="Times New Roman" pitchFamily="18" charset="0"/>
            </a:endParaRPr>
          </a:p>
          <a:p>
            <a:pPr marL="381000" indent="-381000"/>
            <a:r>
              <a:rPr lang="en-US" sz="3200" dirty="0" smtClean="0">
                <a:latin typeface="Times New Roman" pitchFamily="18" charset="0"/>
                <a:cs typeface="Times New Roman" pitchFamily="18" charset="0"/>
              </a:rPr>
              <a:t>Cohesion helps the transport of water against gravity in </a:t>
            </a:r>
            <a:r>
              <a:rPr lang="en-US" sz="3200" dirty="0" smtClean="0">
                <a:latin typeface="Times New Roman" pitchFamily="18" charset="0"/>
                <a:cs typeface="Times New Roman" pitchFamily="18" charset="0"/>
              </a:rPr>
              <a:t>plants</a:t>
            </a:r>
          </a:p>
          <a:p>
            <a:pPr marL="381000" indent="-381000"/>
            <a:endParaRPr lang="en-US" sz="3200" dirty="0" smtClean="0">
              <a:latin typeface="Times New Roman" pitchFamily="18" charset="0"/>
              <a:cs typeface="Times New Roman" pitchFamily="18" charset="0"/>
            </a:endParaRPr>
          </a:p>
          <a:p>
            <a:pPr marL="381000" indent="-381000"/>
            <a:r>
              <a:rPr lang="en-US" sz="3200" b="1" dirty="0" smtClean="0">
                <a:latin typeface="Times New Roman" pitchFamily="18" charset="0"/>
                <a:cs typeface="Times New Roman" pitchFamily="18" charset="0"/>
              </a:rPr>
              <a:t>Adhesion </a:t>
            </a:r>
            <a:r>
              <a:rPr lang="en-US" sz="3200" dirty="0" smtClean="0">
                <a:latin typeface="Times New Roman" pitchFamily="18" charset="0"/>
                <a:cs typeface="Times New Roman" pitchFamily="18" charset="0"/>
              </a:rPr>
              <a:t>is an attraction between different substances, for example, between water and plant cell walls</a:t>
            </a:r>
          </a:p>
          <a:p>
            <a:endParaRPr lang="en-US" dirty="0"/>
          </a:p>
        </p:txBody>
      </p:sp>
      <p:sp>
        <p:nvSpPr>
          <p:cNvPr id="3" name="Title 2"/>
          <p:cNvSpPr>
            <a:spLocks noGrp="1"/>
          </p:cNvSpPr>
          <p:nvPr>
            <p:ph type="title"/>
          </p:nvPr>
        </p:nvSpPr>
        <p:spPr/>
        <p:txBody>
          <a:bodyPr/>
          <a:lstStyle/>
          <a:p>
            <a:r>
              <a:rPr lang="en-US" b="0" dirty="0" smtClean="0">
                <a:solidFill>
                  <a:srgbClr val="FF0000"/>
                </a:solidFill>
                <a:effectLst/>
              </a:rPr>
              <a:t>Cohesion of Water Molecules</a:t>
            </a:r>
            <a:endParaRPr lang="en-US" b="0" dirty="0">
              <a:solidFill>
                <a:srgbClr val="FF0000"/>
              </a:solidFill>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rPr>
              <a:t>Isomers</a:t>
            </a:r>
            <a:endParaRPr lang="en-US" dirty="0"/>
          </a:p>
        </p:txBody>
      </p:sp>
      <p:pic>
        <p:nvPicPr>
          <p:cNvPr id="4" name="Content Placeholder 3" descr="04_07_Isomers-U"/>
          <p:cNvPicPr>
            <a:picLocks noGrp="1" noChangeAspect="1" noChangeArrowheads="1"/>
          </p:cNvPicPr>
          <p:nvPr>
            <p:ph idx="1"/>
          </p:nvPr>
        </p:nvPicPr>
        <p:blipFill>
          <a:blip r:embed="rId2" cstate="print"/>
          <a:srcRect/>
          <a:stretch>
            <a:fillRect/>
          </a:stretch>
        </p:blipFill>
        <p:spPr bwMode="auto">
          <a:xfrm>
            <a:off x="2786759" y="1481138"/>
            <a:ext cx="3570481" cy="4525962"/>
          </a:xfrm>
          <a:prstGeom prst="rect">
            <a:avLst/>
          </a:prstGeom>
          <a:noFill/>
          <a:ln w="9525">
            <a:noFill/>
            <a:miter lim="800000"/>
            <a:headEnd/>
            <a:tailEnd/>
          </a:ln>
        </p:spPr>
      </p:pic>
      <p:sp>
        <p:nvSpPr>
          <p:cNvPr id="5" name="Rectangle 4"/>
          <p:cNvSpPr/>
          <p:nvPr/>
        </p:nvSpPr>
        <p:spPr>
          <a:xfrm>
            <a:off x="2819400" y="1524000"/>
            <a:ext cx="2228495" cy="369332"/>
          </a:xfrm>
          <a:prstGeom prst="rect">
            <a:avLst/>
          </a:prstGeom>
        </p:spPr>
        <p:txBody>
          <a:bodyPr wrap="none">
            <a:spAutoFit/>
          </a:bodyPr>
          <a:lstStyle/>
          <a:p>
            <a:r>
              <a:rPr lang="en-US" b="1" dirty="0" smtClean="0"/>
              <a:t>Structural isomers</a:t>
            </a:r>
            <a:endParaRPr lang="en-US" dirty="0"/>
          </a:p>
        </p:txBody>
      </p:sp>
      <p:sp>
        <p:nvSpPr>
          <p:cNvPr id="6" name="Rectangle 5"/>
          <p:cNvSpPr/>
          <p:nvPr/>
        </p:nvSpPr>
        <p:spPr>
          <a:xfrm>
            <a:off x="3048000" y="2743200"/>
            <a:ext cx="1742785" cy="307777"/>
          </a:xfrm>
          <a:prstGeom prst="rect">
            <a:avLst/>
          </a:prstGeom>
        </p:spPr>
        <p:txBody>
          <a:bodyPr wrap="none">
            <a:spAutoFit/>
          </a:bodyPr>
          <a:lstStyle/>
          <a:p>
            <a:r>
              <a:rPr lang="en-US" sz="1400" b="1" i="1" dirty="0" err="1" smtClean="0"/>
              <a:t>Cis</a:t>
            </a:r>
            <a:r>
              <a:rPr lang="en-US" sz="1400" b="1" i="1" dirty="0" smtClean="0"/>
              <a:t>-trans</a:t>
            </a:r>
            <a:r>
              <a:rPr lang="en-US" sz="1400" b="1" dirty="0" smtClean="0"/>
              <a:t> isomers</a:t>
            </a:r>
            <a:endParaRPr lang="en-US" sz="1400" b="1" dirty="0"/>
          </a:p>
        </p:txBody>
      </p:sp>
      <p:sp>
        <p:nvSpPr>
          <p:cNvPr id="7" name="Rectangle 6"/>
          <p:cNvSpPr/>
          <p:nvPr/>
        </p:nvSpPr>
        <p:spPr>
          <a:xfrm>
            <a:off x="2971800" y="4191000"/>
            <a:ext cx="1576072" cy="369332"/>
          </a:xfrm>
          <a:prstGeom prst="rect">
            <a:avLst/>
          </a:prstGeom>
        </p:spPr>
        <p:txBody>
          <a:bodyPr wrap="none">
            <a:spAutoFit/>
          </a:bodyPr>
          <a:lstStyle/>
          <a:p>
            <a:r>
              <a:rPr lang="en-US" b="1" dirty="0" err="1" smtClean="0"/>
              <a:t>Enantiomers</a:t>
            </a:r>
            <a:endParaRPr lang="en-US" b="1" dirty="0"/>
          </a:p>
        </p:txBody>
      </p:sp>
      <p:sp>
        <p:nvSpPr>
          <p:cNvPr id="8" name="Text Box 10"/>
          <p:cNvSpPr txBox="1">
            <a:spLocks noChangeArrowheads="1"/>
          </p:cNvSpPr>
          <p:nvPr/>
        </p:nvSpPr>
        <p:spPr bwMode="auto">
          <a:xfrm>
            <a:off x="3276600" y="5562600"/>
            <a:ext cx="908050" cy="241300"/>
          </a:xfrm>
          <a:prstGeom prst="rect">
            <a:avLst/>
          </a:prstGeom>
          <a:noFill/>
          <a:ln w="9525">
            <a:noFill/>
            <a:miter lim="800000"/>
            <a:headEnd/>
            <a:tailEnd/>
          </a:ln>
        </p:spPr>
        <p:txBody>
          <a:bodyPr wrap="none" lIns="0" tIns="0" rIns="0" bIns="0"/>
          <a:lstStyle/>
          <a:p>
            <a:r>
              <a:rPr lang="en-US" sz="1700" b="1" dirty="0"/>
              <a:t>L isomer</a:t>
            </a:r>
          </a:p>
        </p:txBody>
      </p:sp>
      <p:sp>
        <p:nvSpPr>
          <p:cNvPr id="9" name="Rectangle 8"/>
          <p:cNvSpPr/>
          <p:nvPr/>
        </p:nvSpPr>
        <p:spPr>
          <a:xfrm>
            <a:off x="5638800" y="5562600"/>
            <a:ext cx="1197764" cy="369332"/>
          </a:xfrm>
          <a:prstGeom prst="rect">
            <a:avLst/>
          </a:prstGeom>
        </p:spPr>
        <p:txBody>
          <a:bodyPr wrap="none">
            <a:spAutoFit/>
          </a:bodyPr>
          <a:lstStyle/>
          <a:p>
            <a:r>
              <a:rPr lang="en-US" b="1" dirty="0" smtClean="0"/>
              <a:t>D isomer</a:t>
            </a:r>
            <a:endParaRPr lang="en-US"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200" dirty="0" err="1" smtClean="0">
                <a:latin typeface="Times New Roman" pitchFamily="18" charset="0"/>
                <a:cs typeface="Times New Roman" pitchFamily="18" charset="0"/>
              </a:rPr>
              <a:t>Enantiomers</a:t>
            </a:r>
            <a:r>
              <a:rPr lang="en-US" sz="3200" dirty="0" smtClean="0">
                <a:latin typeface="Times New Roman" pitchFamily="18" charset="0"/>
                <a:cs typeface="Times New Roman" pitchFamily="18" charset="0"/>
              </a:rPr>
              <a:t> are important in the pharmaceutical </a:t>
            </a:r>
            <a:r>
              <a:rPr lang="en-US" sz="3200" dirty="0" smtClean="0">
                <a:latin typeface="Times New Roman" pitchFamily="18" charset="0"/>
                <a:cs typeface="Times New Roman" pitchFamily="18" charset="0"/>
              </a:rPr>
              <a:t>industry</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Two </a:t>
            </a:r>
            <a:r>
              <a:rPr lang="en-US" sz="3200" dirty="0" err="1" smtClean="0">
                <a:latin typeface="Times New Roman" pitchFamily="18" charset="0"/>
                <a:cs typeface="Times New Roman" pitchFamily="18" charset="0"/>
              </a:rPr>
              <a:t>enantiomers</a:t>
            </a:r>
            <a:r>
              <a:rPr lang="en-US" sz="3200" dirty="0" smtClean="0">
                <a:latin typeface="Times New Roman" pitchFamily="18" charset="0"/>
                <a:cs typeface="Times New Roman" pitchFamily="18" charset="0"/>
              </a:rPr>
              <a:t> of a drug may have different </a:t>
            </a:r>
            <a:r>
              <a:rPr lang="en-US" sz="3200" dirty="0" smtClean="0">
                <a:latin typeface="Times New Roman" pitchFamily="18" charset="0"/>
                <a:cs typeface="Times New Roman" pitchFamily="18" charset="0"/>
              </a:rPr>
              <a:t>effects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Usually only one isomer is biologically </a:t>
            </a:r>
            <a:r>
              <a:rPr lang="en-US" sz="3200" dirty="0" smtClean="0">
                <a:latin typeface="Times New Roman" pitchFamily="18" charset="0"/>
                <a:cs typeface="Times New Roman" pitchFamily="18" charset="0"/>
              </a:rPr>
              <a:t>active</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Differing effects of </a:t>
            </a:r>
            <a:r>
              <a:rPr lang="en-US" sz="3200" dirty="0" err="1" smtClean="0">
                <a:latin typeface="Times New Roman" pitchFamily="18" charset="0"/>
                <a:cs typeface="Times New Roman" pitchFamily="18" charset="0"/>
              </a:rPr>
              <a:t>enantiomers</a:t>
            </a:r>
            <a:r>
              <a:rPr lang="en-US" sz="3200" dirty="0" smtClean="0">
                <a:latin typeface="Times New Roman" pitchFamily="18" charset="0"/>
                <a:cs typeface="Times New Roman" pitchFamily="18" charset="0"/>
              </a:rPr>
              <a:t> demonstrate that organisms are sensitive to even subtle variations in molecules </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rPr>
              <a:t>Isomers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rPr>
              <a:t>Isomers</a:t>
            </a:r>
            <a:endParaRPr lang="en-US" dirty="0"/>
          </a:p>
        </p:txBody>
      </p:sp>
      <p:pic>
        <p:nvPicPr>
          <p:cNvPr id="4" name="Content Placeholder 3" descr="04_08PharmaEnantiomers-U"/>
          <p:cNvPicPr>
            <a:picLocks noGrp="1" noChangeAspect="1" noChangeArrowheads="1"/>
          </p:cNvPicPr>
          <p:nvPr>
            <p:ph idx="1"/>
          </p:nvPr>
        </p:nvPicPr>
        <p:blipFill>
          <a:blip r:embed="rId2" cstate="print"/>
          <a:srcRect/>
          <a:stretch>
            <a:fillRect/>
          </a:stretch>
        </p:blipFill>
        <p:spPr bwMode="auto">
          <a:xfrm>
            <a:off x="683888" y="1481138"/>
            <a:ext cx="7776224" cy="4525962"/>
          </a:xfrm>
          <a:prstGeom prst="rect">
            <a:avLst/>
          </a:prstGeom>
          <a:noFill/>
          <a:ln w="9525">
            <a:noFill/>
            <a:miter lim="800000"/>
            <a:headEnd/>
            <a:tailEnd/>
          </a:ln>
        </p:spPr>
      </p:pic>
      <p:sp>
        <p:nvSpPr>
          <p:cNvPr id="5" name="Rectangle 4"/>
          <p:cNvSpPr/>
          <p:nvPr/>
        </p:nvSpPr>
        <p:spPr>
          <a:xfrm>
            <a:off x="1143000" y="1752600"/>
            <a:ext cx="739305" cy="369332"/>
          </a:xfrm>
          <a:prstGeom prst="rect">
            <a:avLst/>
          </a:prstGeom>
        </p:spPr>
        <p:txBody>
          <a:bodyPr wrap="none">
            <a:spAutoFit/>
          </a:bodyPr>
          <a:lstStyle/>
          <a:p>
            <a:r>
              <a:rPr lang="en-US" b="1" dirty="0" smtClean="0"/>
              <a:t>Drug</a:t>
            </a:r>
            <a:endParaRPr lang="en-US" b="1" dirty="0"/>
          </a:p>
        </p:txBody>
      </p:sp>
      <p:sp>
        <p:nvSpPr>
          <p:cNvPr id="6" name="Rectangle 5"/>
          <p:cNvSpPr/>
          <p:nvPr/>
        </p:nvSpPr>
        <p:spPr>
          <a:xfrm>
            <a:off x="914400" y="3048000"/>
            <a:ext cx="1279517" cy="369332"/>
          </a:xfrm>
          <a:prstGeom prst="rect">
            <a:avLst/>
          </a:prstGeom>
        </p:spPr>
        <p:txBody>
          <a:bodyPr wrap="none">
            <a:spAutoFit/>
          </a:bodyPr>
          <a:lstStyle/>
          <a:p>
            <a:r>
              <a:rPr lang="en-US" b="1" dirty="0" smtClean="0"/>
              <a:t>Ibuprofen</a:t>
            </a:r>
            <a:endParaRPr lang="en-US" b="1" dirty="0"/>
          </a:p>
        </p:txBody>
      </p:sp>
      <p:sp>
        <p:nvSpPr>
          <p:cNvPr id="7" name="Rectangle 6"/>
          <p:cNvSpPr/>
          <p:nvPr/>
        </p:nvSpPr>
        <p:spPr>
          <a:xfrm>
            <a:off x="914400" y="4572000"/>
            <a:ext cx="1218603" cy="369332"/>
          </a:xfrm>
          <a:prstGeom prst="rect">
            <a:avLst/>
          </a:prstGeom>
        </p:spPr>
        <p:txBody>
          <a:bodyPr wrap="none">
            <a:spAutoFit/>
          </a:bodyPr>
          <a:lstStyle/>
          <a:p>
            <a:r>
              <a:rPr lang="en-US" b="1" dirty="0" err="1" smtClean="0"/>
              <a:t>Albuterol</a:t>
            </a:r>
            <a:endParaRPr lang="en-US" b="1" dirty="0"/>
          </a:p>
        </p:txBody>
      </p:sp>
      <p:sp>
        <p:nvSpPr>
          <p:cNvPr id="8" name="Rectangle 7"/>
          <p:cNvSpPr/>
          <p:nvPr/>
        </p:nvSpPr>
        <p:spPr>
          <a:xfrm>
            <a:off x="2438400" y="1828800"/>
            <a:ext cx="1282723" cy="369332"/>
          </a:xfrm>
          <a:prstGeom prst="rect">
            <a:avLst/>
          </a:prstGeom>
        </p:spPr>
        <p:txBody>
          <a:bodyPr wrap="none">
            <a:spAutoFit/>
          </a:bodyPr>
          <a:lstStyle/>
          <a:p>
            <a:r>
              <a:rPr lang="en-US" b="1" dirty="0" smtClean="0"/>
              <a:t>Condition</a:t>
            </a:r>
            <a:endParaRPr lang="en-US" b="1" dirty="0"/>
          </a:p>
        </p:txBody>
      </p:sp>
      <p:sp>
        <p:nvSpPr>
          <p:cNvPr id="9" name="Rectangle 8"/>
          <p:cNvSpPr/>
          <p:nvPr/>
        </p:nvSpPr>
        <p:spPr>
          <a:xfrm>
            <a:off x="2133600" y="2895600"/>
            <a:ext cx="2209800" cy="590931"/>
          </a:xfrm>
          <a:prstGeom prst="rect">
            <a:avLst/>
          </a:prstGeom>
        </p:spPr>
        <p:txBody>
          <a:bodyPr wrap="square">
            <a:spAutoFit/>
          </a:bodyPr>
          <a:lstStyle/>
          <a:p>
            <a:pPr algn="ctr">
              <a:lnSpc>
                <a:spcPct val="90000"/>
              </a:lnSpc>
            </a:pPr>
            <a:r>
              <a:rPr lang="en-US" b="1" dirty="0" smtClean="0"/>
              <a:t>Pain;</a:t>
            </a:r>
            <a:br>
              <a:rPr lang="en-US" b="1" dirty="0" smtClean="0"/>
            </a:br>
            <a:r>
              <a:rPr lang="en-US" b="1" dirty="0" smtClean="0"/>
              <a:t>inflammation</a:t>
            </a:r>
            <a:endParaRPr lang="en-US" b="1" dirty="0"/>
          </a:p>
        </p:txBody>
      </p:sp>
      <p:sp>
        <p:nvSpPr>
          <p:cNvPr id="10" name="Rectangle 9"/>
          <p:cNvSpPr/>
          <p:nvPr/>
        </p:nvSpPr>
        <p:spPr>
          <a:xfrm>
            <a:off x="2590800" y="4648200"/>
            <a:ext cx="1034257" cy="369332"/>
          </a:xfrm>
          <a:prstGeom prst="rect">
            <a:avLst/>
          </a:prstGeom>
        </p:spPr>
        <p:txBody>
          <a:bodyPr wrap="none">
            <a:spAutoFit/>
          </a:bodyPr>
          <a:lstStyle/>
          <a:p>
            <a:r>
              <a:rPr lang="en-US" b="1" dirty="0" smtClean="0"/>
              <a:t>Asthma</a:t>
            </a:r>
            <a:endParaRPr lang="en-US" b="1" dirty="0"/>
          </a:p>
        </p:txBody>
      </p:sp>
      <p:sp>
        <p:nvSpPr>
          <p:cNvPr id="11" name="Rectangle 10"/>
          <p:cNvSpPr/>
          <p:nvPr/>
        </p:nvSpPr>
        <p:spPr>
          <a:xfrm>
            <a:off x="4114800" y="1676400"/>
            <a:ext cx="1905000" cy="600266"/>
          </a:xfrm>
          <a:prstGeom prst="rect">
            <a:avLst/>
          </a:prstGeom>
        </p:spPr>
        <p:txBody>
          <a:bodyPr wrap="square">
            <a:spAutoFit/>
          </a:bodyPr>
          <a:lstStyle/>
          <a:p>
            <a:pPr algn="ctr">
              <a:lnSpc>
                <a:spcPct val="90000"/>
              </a:lnSpc>
            </a:pPr>
            <a:r>
              <a:rPr lang="en-US" b="1" dirty="0" smtClean="0"/>
              <a:t>Effective</a:t>
            </a:r>
          </a:p>
          <a:p>
            <a:pPr algn="ctr">
              <a:lnSpc>
                <a:spcPct val="90000"/>
              </a:lnSpc>
            </a:pPr>
            <a:r>
              <a:rPr lang="en-US" b="1" dirty="0" err="1" smtClean="0"/>
              <a:t>Enantiomer</a:t>
            </a:r>
            <a:endParaRPr lang="en-US" b="1" dirty="0"/>
          </a:p>
        </p:txBody>
      </p:sp>
      <p:sp>
        <p:nvSpPr>
          <p:cNvPr id="12" name="Rectangle 11"/>
          <p:cNvSpPr/>
          <p:nvPr/>
        </p:nvSpPr>
        <p:spPr>
          <a:xfrm>
            <a:off x="6096000" y="1676400"/>
            <a:ext cx="2286000" cy="600266"/>
          </a:xfrm>
          <a:prstGeom prst="rect">
            <a:avLst/>
          </a:prstGeom>
        </p:spPr>
        <p:txBody>
          <a:bodyPr wrap="square">
            <a:spAutoFit/>
          </a:bodyPr>
          <a:lstStyle/>
          <a:p>
            <a:pPr algn="ctr">
              <a:lnSpc>
                <a:spcPct val="90000"/>
              </a:lnSpc>
            </a:pPr>
            <a:r>
              <a:rPr lang="en-US" b="1" dirty="0" smtClean="0"/>
              <a:t>Ineffective</a:t>
            </a:r>
          </a:p>
          <a:p>
            <a:pPr algn="ctr">
              <a:lnSpc>
                <a:spcPct val="90000"/>
              </a:lnSpc>
            </a:pPr>
            <a:r>
              <a:rPr lang="en-US" b="1" dirty="0" err="1" smtClean="0"/>
              <a:t>Enantiomer</a:t>
            </a:r>
            <a:endParaRPr lang="en-US" b="1" dirty="0"/>
          </a:p>
        </p:txBody>
      </p:sp>
      <p:sp>
        <p:nvSpPr>
          <p:cNvPr id="13" name="Rectangle 12"/>
          <p:cNvSpPr/>
          <p:nvPr/>
        </p:nvSpPr>
        <p:spPr>
          <a:xfrm>
            <a:off x="4191000" y="3657600"/>
            <a:ext cx="1537600" cy="369332"/>
          </a:xfrm>
          <a:prstGeom prst="rect">
            <a:avLst/>
          </a:prstGeom>
        </p:spPr>
        <p:txBody>
          <a:bodyPr wrap="none">
            <a:spAutoFit/>
          </a:bodyPr>
          <a:lstStyle/>
          <a:p>
            <a:r>
              <a:rPr lang="en-US" b="1" i="1" dirty="0" smtClean="0"/>
              <a:t>S</a:t>
            </a:r>
            <a:r>
              <a:rPr lang="en-US" b="1" dirty="0" smtClean="0"/>
              <a:t>-Ibuprofen</a:t>
            </a:r>
            <a:endParaRPr lang="en-US" b="1" dirty="0"/>
          </a:p>
        </p:txBody>
      </p:sp>
      <p:sp>
        <p:nvSpPr>
          <p:cNvPr id="14" name="Rectangle 13"/>
          <p:cNvSpPr/>
          <p:nvPr/>
        </p:nvSpPr>
        <p:spPr>
          <a:xfrm>
            <a:off x="6400800" y="3657600"/>
            <a:ext cx="1558440" cy="369332"/>
          </a:xfrm>
          <a:prstGeom prst="rect">
            <a:avLst/>
          </a:prstGeom>
        </p:spPr>
        <p:txBody>
          <a:bodyPr wrap="none">
            <a:spAutoFit/>
          </a:bodyPr>
          <a:lstStyle/>
          <a:p>
            <a:r>
              <a:rPr lang="en-US" b="1" i="1" dirty="0" smtClean="0"/>
              <a:t>R</a:t>
            </a:r>
            <a:r>
              <a:rPr lang="en-US" b="1" dirty="0" smtClean="0"/>
              <a:t>-Ibuprofen</a:t>
            </a:r>
            <a:endParaRPr lang="en-US" b="1" dirty="0"/>
          </a:p>
        </p:txBody>
      </p:sp>
      <p:sp>
        <p:nvSpPr>
          <p:cNvPr id="15" name="Rectangle 14"/>
          <p:cNvSpPr/>
          <p:nvPr/>
        </p:nvSpPr>
        <p:spPr>
          <a:xfrm>
            <a:off x="4343400" y="5257800"/>
            <a:ext cx="1497526" cy="369332"/>
          </a:xfrm>
          <a:prstGeom prst="rect">
            <a:avLst/>
          </a:prstGeom>
        </p:spPr>
        <p:txBody>
          <a:bodyPr wrap="none">
            <a:spAutoFit/>
          </a:bodyPr>
          <a:lstStyle/>
          <a:p>
            <a:r>
              <a:rPr lang="en-US" b="1" i="1" dirty="0" smtClean="0"/>
              <a:t>R</a:t>
            </a:r>
            <a:r>
              <a:rPr lang="en-US" b="1" dirty="0" smtClean="0"/>
              <a:t>-</a:t>
            </a:r>
            <a:r>
              <a:rPr lang="en-US" b="1" dirty="0" err="1" smtClean="0"/>
              <a:t>Albuterol</a:t>
            </a:r>
            <a:endParaRPr lang="en-US" b="1" dirty="0"/>
          </a:p>
        </p:txBody>
      </p:sp>
      <p:sp>
        <p:nvSpPr>
          <p:cNvPr id="16" name="Rectangle 15"/>
          <p:cNvSpPr/>
          <p:nvPr/>
        </p:nvSpPr>
        <p:spPr>
          <a:xfrm>
            <a:off x="6553200" y="5257800"/>
            <a:ext cx="1476686" cy="369332"/>
          </a:xfrm>
          <a:prstGeom prst="rect">
            <a:avLst/>
          </a:prstGeom>
        </p:spPr>
        <p:txBody>
          <a:bodyPr wrap="none">
            <a:spAutoFit/>
          </a:bodyPr>
          <a:lstStyle/>
          <a:p>
            <a:r>
              <a:rPr lang="en-US" b="1" i="1" dirty="0" smtClean="0"/>
              <a:t>S</a:t>
            </a:r>
            <a:r>
              <a:rPr lang="en-US" b="1" dirty="0" smtClean="0"/>
              <a:t>-</a:t>
            </a:r>
            <a:r>
              <a:rPr lang="en-US" b="1" dirty="0" err="1" smtClean="0"/>
              <a:t>Albuterol</a:t>
            </a:r>
            <a:endParaRPr lang="en-US"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Distinctive properties of organic molecules depend on the carbon skeleton and on the molecular components attached to </a:t>
            </a:r>
            <a:r>
              <a:rPr lang="en-US" sz="3200" dirty="0" smtClean="0">
                <a:latin typeface="Times New Roman" pitchFamily="18" charset="0"/>
                <a:cs typeface="Times New Roman" pitchFamily="18" charset="0"/>
              </a:rPr>
              <a:t>it</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 number of characteristic groups can replace the </a:t>
            </a:r>
            <a:r>
              <a:rPr lang="en-US" sz="3200" dirty="0" err="1" smtClean="0">
                <a:latin typeface="Times New Roman" pitchFamily="18" charset="0"/>
                <a:cs typeface="Times New Roman" pitchFamily="18" charset="0"/>
              </a:rPr>
              <a:t>hydrogens</a:t>
            </a:r>
            <a:r>
              <a:rPr lang="en-US" sz="3200" dirty="0" smtClean="0">
                <a:latin typeface="Times New Roman" pitchFamily="18" charset="0"/>
                <a:cs typeface="Times New Roman" pitchFamily="18" charset="0"/>
              </a:rPr>
              <a:t> attached to skeletons of organic molecules</a:t>
            </a:r>
          </a:p>
          <a:p>
            <a:endParaRPr lang="en-US" dirty="0"/>
          </a:p>
        </p:txBody>
      </p:sp>
      <p:sp>
        <p:nvSpPr>
          <p:cNvPr id="3" name="Title 2"/>
          <p:cNvSpPr>
            <a:spLocks noGrp="1"/>
          </p:cNvSpPr>
          <p:nvPr>
            <p:ph type="title"/>
          </p:nvPr>
        </p:nvSpPr>
        <p:spPr/>
        <p:txBody>
          <a:bodyPr>
            <a:normAutofit/>
          </a:bodyPr>
          <a:lstStyle/>
          <a:p>
            <a:r>
              <a:rPr lang="en-US" sz="2800" b="0" dirty="0" smtClean="0">
                <a:solidFill>
                  <a:srgbClr val="FF0000"/>
                </a:solidFill>
                <a:effectLst/>
              </a:rPr>
              <a:t>A few chemical groups are key to the functioning of biological molecules</a:t>
            </a:r>
            <a:endParaRPr lang="en-US" sz="2800" b="0" dirty="0">
              <a:solidFill>
                <a:srgbClr val="FF0000"/>
              </a:solidFill>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kumimoji="1" lang="en-US" sz="3200" b="1" dirty="0" smtClean="0">
                <a:latin typeface="Times New Roman" pitchFamily="18" charset="0"/>
                <a:cs typeface="Times New Roman" pitchFamily="18" charset="0"/>
              </a:rPr>
              <a:t>Functional groups</a:t>
            </a:r>
            <a:r>
              <a:rPr lang="en-US" sz="3200" dirty="0" smtClean="0">
                <a:latin typeface="Times New Roman" pitchFamily="18" charset="0"/>
                <a:cs typeface="Times New Roman" pitchFamily="18" charset="0"/>
              </a:rPr>
              <a:t> a</a:t>
            </a:r>
            <a:r>
              <a:rPr kumimoji="1" lang="en-US" sz="3200" dirty="0" smtClean="0">
                <a:latin typeface="Times New Roman" pitchFamily="18" charset="0"/>
                <a:cs typeface="Times New Roman" pitchFamily="18" charset="0"/>
              </a:rPr>
              <a:t>re the components of organic molecules that are most commonly involved in chemical </a:t>
            </a:r>
            <a:r>
              <a:rPr kumimoji="1" lang="en-US" sz="3200" dirty="0" smtClean="0">
                <a:latin typeface="Times New Roman" pitchFamily="18" charset="0"/>
                <a:cs typeface="Times New Roman" pitchFamily="18" charset="0"/>
              </a:rPr>
              <a:t>reactions</a:t>
            </a:r>
          </a:p>
          <a:p>
            <a:endParaRPr kumimoji="1" lang="en-US" sz="3200" dirty="0" smtClean="0">
              <a:latin typeface="Times New Roman" pitchFamily="18" charset="0"/>
              <a:cs typeface="Times New Roman" pitchFamily="18" charset="0"/>
            </a:endParaRPr>
          </a:p>
          <a:p>
            <a:r>
              <a:rPr kumimoji="1" lang="en-US" sz="3200" dirty="0" smtClean="0">
                <a:latin typeface="Times New Roman" pitchFamily="18" charset="0"/>
                <a:cs typeface="Times New Roman" pitchFamily="18" charset="0"/>
              </a:rPr>
              <a:t>The number and arrangement of functional groups give each molecule its unique properties </a:t>
            </a:r>
          </a:p>
          <a:p>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b="0" dirty="0" smtClean="0">
                <a:solidFill>
                  <a:srgbClr val="FF0000"/>
                </a:solidFill>
                <a:effectLst/>
              </a:rPr>
              <a:t>few chemical groups are key</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latin typeface="Times New Roman" pitchFamily="18" charset="0"/>
                <a:cs typeface="Times New Roman" pitchFamily="18" charset="0"/>
              </a:rPr>
              <a:t>The seven functional groups that are most important in the chemistry of life</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pPr marL="977900" lvl="1" indent="-317500">
              <a:spcBef>
                <a:spcPct val="18000"/>
              </a:spcBef>
            </a:pPr>
            <a:r>
              <a:rPr lang="en-US" sz="2600" dirty="0" smtClean="0">
                <a:solidFill>
                  <a:srgbClr val="FF0000"/>
                </a:solidFill>
                <a:latin typeface="Times New Roman" pitchFamily="18" charset="0"/>
                <a:cs typeface="Times New Roman" pitchFamily="18" charset="0"/>
              </a:rPr>
              <a:t>Hydroxyl group</a:t>
            </a:r>
          </a:p>
          <a:p>
            <a:pPr marL="977900" lvl="1" indent="-317500">
              <a:spcBef>
                <a:spcPct val="18000"/>
              </a:spcBef>
            </a:pPr>
            <a:r>
              <a:rPr lang="en-US" sz="2600" dirty="0" smtClean="0">
                <a:solidFill>
                  <a:srgbClr val="FF0000"/>
                </a:solidFill>
                <a:latin typeface="Times New Roman" pitchFamily="18" charset="0"/>
                <a:cs typeface="Times New Roman" pitchFamily="18" charset="0"/>
              </a:rPr>
              <a:t>Carbonyl group</a:t>
            </a:r>
          </a:p>
          <a:p>
            <a:pPr marL="977900" lvl="1" indent="-317500">
              <a:spcBef>
                <a:spcPct val="18000"/>
              </a:spcBef>
            </a:pPr>
            <a:r>
              <a:rPr lang="en-US" sz="2600" dirty="0" smtClean="0">
                <a:solidFill>
                  <a:srgbClr val="FF0000"/>
                </a:solidFill>
                <a:latin typeface="Times New Roman" pitchFamily="18" charset="0"/>
                <a:cs typeface="Times New Roman" pitchFamily="18" charset="0"/>
              </a:rPr>
              <a:t>Carboxyl group</a:t>
            </a:r>
          </a:p>
          <a:p>
            <a:pPr marL="977900" lvl="1" indent="-317500">
              <a:spcBef>
                <a:spcPct val="18000"/>
              </a:spcBef>
            </a:pPr>
            <a:r>
              <a:rPr lang="en-US" sz="2600" dirty="0" smtClean="0">
                <a:solidFill>
                  <a:srgbClr val="FF0000"/>
                </a:solidFill>
                <a:latin typeface="Times New Roman" pitchFamily="18" charset="0"/>
                <a:cs typeface="Times New Roman" pitchFamily="18" charset="0"/>
              </a:rPr>
              <a:t>Amino group</a:t>
            </a:r>
          </a:p>
          <a:p>
            <a:pPr marL="977900" lvl="1" indent="-317500">
              <a:spcBef>
                <a:spcPct val="18000"/>
              </a:spcBef>
            </a:pPr>
            <a:r>
              <a:rPr lang="en-US" sz="2600" dirty="0" err="1" smtClean="0">
                <a:solidFill>
                  <a:srgbClr val="FF0000"/>
                </a:solidFill>
                <a:latin typeface="Times New Roman" pitchFamily="18" charset="0"/>
                <a:cs typeface="Times New Roman" pitchFamily="18" charset="0"/>
              </a:rPr>
              <a:t>Sulfhydryl</a:t>
            </a:r>
            <a:r>
              <a:rPr lang="en-US" sz="2600" dirty="0" smtClean="0">
                <a:solidFill>
                  <a:srgbClr val="FF0000"/>
                </a:solidFill>
                <a:latin typeface="Times New Roman" pitchFamily="18" charset="0"/>
                <a:cs typeface="Times New Roman" pitchFamily="18" charset="0"/>
              </a:rPr>
              <a:t> group</a:t>
            </a:r>
          </a:p>
          <a:p>
            <a:pPr marL="977900" lvl="1" indent="-317500">
              <a:spcBef>
                <a:spcPct val="18000"/>
              </a:spcBef>
            </a:pPr>
            <a:r>
              <a:rPr lang="en-US" sz="2600" dirty="0" smtClean="0">
                <a:solidFill>
                  <a:srgbClr val="FF0000"/>
                </a:solidFill>
                <a:latin typeface="Times New Roman" pitchFamily="18" charset="0"/>
                <a:cs typeface="Times New Roman" pitchFamily="18" charset="0"/>
              </a:rPr>
              <a:t>Phosphate group</a:t>
            </a:r>
          </a:p>
          <a:p>
            <a:pPr marL="977900" lvl="1" indent="-317500">
              <a:spcBef>
                <a:spcPct val="18000"/>
              </a:spcBef>
            </a:pPr>
            <a:r>
              <a:rPr lang="en-US" sz="2600" dirty="0" smtClean="0">
                <a:solidFill>
                  <a:srgbClr val="FF0000"/>
                </a:solidFill>
                <a:latin typeface="Times New Roman" pitchFamily="18" charset="0"/>
                <a:cs typeface="Times New Roman" pitchFamily="18" charset="0"/>
              </a:rPr>
              <a:t>Methyl group</a:t>
            </a:r>
            <a:endParaRPr lang="en-US" dirty="0">
              <a:solidFill>
                <a:srgbClr val="FF0000"/>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b="0" dirty="0" smtClean="0">
                <a:solidFill>
                  <a:srgbClr val="FF0000"/>
                </a:solidFill>
                <a:effectLst/>
              </a:rPr>
              <a:t>few chemical groups are key</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smtClean="0">
                <a:solidFill>
                  <a:srgbClr val="FF0000"/>
                </a:solidFill>
                <a:effectLst/>
              </a:rPr>
              <a:t>few chemical groups are key</a:t>
            </a:r>
            <a:endParaRPr lang="en-US" dirty="0"/>
          </a:p>
        </p:txBody>
      </p:sp>
      <p:pic>
        <p:nvPicPr>
          <p:cNvPr id="4" name="Picture 27" descr="04_09aChemicalGroups-U"/>
          <p:cNvPicPr>
            <a:picLocks noGrp="1" noChangeAspect="1" noChangeArrowheads="1"/>
          </p:cNvPicPr>
          <p:nvPr>
            <p:ph idx="1"/>
          </p:nvPr>
        </p:nvPicPr>
        <p:blipFill>
          <a:blip r:embed="rId2" cstate="print"/>
          <a:srcRect/>
          <a:stretch>
            <a:fillRect/>
          </a:stretch>
        </p:blipFill>
        <p:spPr bwMode="auto">
          <a:xfrm>
            <a:off x="1038927" y="1481138"/>
            <a:ext cx="7066146" cy="4525962"/>
          </a:xfrm>
          <a:prstGeom prst="rect">
            <a:avLst/>
          </a:prstGeom>
          <a:noFill/>
          <a:ln w="9525">
            <a:noFill/>
            <a:miter lim="800000"/>
            <a:headEnd/>
            <a:tailEnd/>
          </a:ln>
        </p:spPr>
      </p:pic>
      <p:sp>
        <p:nvSpPr>
          <p:cNvPr id="5" name="Rectangle 4"/>
          <p:cNvSpPr/>
          <p:nvPr/>
        </p:nvSpPr>
        <p:spPr>
          <a:xfrm>
            <a:off x="4114800" y="1524000"/>
            <a:ext cx="1186543" cy="369332"/>
          </a:xfrm>
          <a:prstGeom prst="rect">
            <a:avLst/>
          </a:prstGeom>
        </p:spPr>
        <p:txBody>
          <a:bodyPr wrap="none">
            <a:spAutoFit/>
          </a:bodyPr>
          <a:lstStyle/>
          <a:p>
            <a:r>
              <a:rPr lang="en-US" b="1" dirty="0" smtClean="0"/>
              <a:t>Hydroxyl</a:t>
            </a:r>
            <a:endParaRPr lang="en-US" b="1" dirty="0"/>
          </a:p>
        </p:txBody>
      </p:sp>
      <p:sp>
        <p:nvSpPr>
          <p:cNvPr id="8" name="Rectangle 7"/>
          <p:cNvSpPr/>
          <p:nvPr/>
        </p:nvSpPr>
        <p:spPr>
          <a:xfrm>
            <a:off x="2971800" y="4648200"/>
            <a:ext cx="1019830" cy="369332"/>
          </a:xfrm>
          <a:prstGeom prst="rect">
            <a:avLst/>
          </a:prstGeom>
        </p:spPr>
        <p:txBody>
          <a:bodyPr wrap="none">
            <a:spAutoFit/>
          </a:bodyPr>
          <a:lstStyle/>
          <a:p>
            <a:pPr algn="ctr"/>
            <a:r>
              <a:rPr lang="en-US" b="1" dirty="0" smtClean="0"/>
              <a:t>Ethanol</a:t>
            </a: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smtClean="0">
                <a:solidFill>
                  <a:srgbClr val="FF0000"/>
                </a:solidFill>
                <a:effectLst/>
              </a:rPr>
              <a:t>few chemical groups are key</a:t>
            </a:r>
            <a:endParaRPr lang="en-US" dirty="0"/>
          </a:p>
        </p:txBody>
      </p:sp>
      <p:pic>
        <p:nvPicPr>
          <p:cNvPr id="6" name="Picture 3" descr="04_09cChemicalGroups-U"/>
          <p:cNvPicPr>
            <a:picLocks noGrp="1" noChangeAspect="1" noChangeArrowheads="1"/>
          </p:cNvPicPr>
          <p:nvPr>
            <p:ph idx="1"/>
          </p:nvPr>
        </p:nvPicPr>
        <p:blipFill>
          <a:blip r:embed="rId2" cstate="print"/>
          <a:srcRect/>
          <a:stretch>
            <a:fillRect/>
          </a:stretch>
        </p:blipFill>
        <p:spPr bwMode="auto">
          <a:xfrm>
            <a:off x="1550381" y="1481138"/>
            <a:ext cx="6043237" cy="4525962"/>
          </a:xfrm>
          <a:prstGeom prst="rect">
            <a:avLst/>
          </a:prstGeom>
          <a:noFill/>
          <a:ln w="9525">
            <a:noFill/>
            <a:miter lim="800000"/>
            <a:headEnd/>
            <a:tailEnd/>
          </a:ln>
        </p:spPr>
      </p:pic>
      <p:sp>
        <p:nvSpPr>
          <p:cNvPr id="7" name="Rectangle 6"/>
          <p:cNvSpPr/>
          <p:nvPr/>
        </p:nvSpPr>
        <p:spPr>
          <a:xfrm>
            <a:off x="3962400" y="1524000"/>
            <a:ext cx="1184940" cy="369332"/>
          </a:xfrm>
          <a:prstGeom prst="rect">
            <a:avLst/>
          </a:prstGeom>
        </p:spPr>
        <p:txBody>
          <a:bodyPr wrap="none">
            <a:spAutoFit/>
          </a:bodyPr>
          <a:lstStyle/>
          <a:p>
            <a:r>
              <a:rPr lang="en-US" b="1" dirty="0" smtClean="0"/>
              <a:t>Carboxyl</a:t>
            </a:r>
            <a:endParaRPr lang="en-US" b="1" dirty="0"/>
          </a:p>
        </p:txBody>
      </p:sp>
      <p:sp>
        <p:nvSpPr>
          <p:cNvPr id="8" name="Rectangle 7"/>
          <p:cNvSpPr/>
          <p:nvPr/>
        </p:nvSpPr>
        <p:spPr>
          <a:xfrm>
            <a:off x="3048000" y="4724400"/>
            <a:ext cx="1396536" cy="369332"/>
          </a:xfrm>
          <a:prstGeom prst="rect">
            <a:avLst/>
          </a:prstGeom>
        </p:spPr>
        <p:txBody>
          <a:bodyPr wrap="none">
            <a:spAutoFit/>
          </a:bodyPr>
          <a:lstStyle/>
          <a:p>
            <a:r>
              <a:rPr lang="en-US" b="1" dirty="0" smtClean="0"/>
              <a:t>Acetic acid</a:t>
            </a:r>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smtClean="0">
                <a:solidFill>
                  <a:srgbClr val="FF0000"/>
                </a:solidFill>
                <a:effectLst/>
              </a:rPr>
              <a:t>few chemical groups are key</a:t>
            </a:r>
            <a:endParaRPr lang="en-US" dirty="0"/>
          </a:p>
        </p:txBody>
      </p:sp>
      <p:pic>
        <p:nvPicPr>
          <p:cNvPr id="4" name="Content Placeholder 3" descr="04_09dChemicalGroups-U"/>
          <p:cNvPicPr>
            <a:picLocks noGrp="1" noChangeAspect="1" noChangeArrowheads="1"/>
          </p:cNvPicPr>
          <p:nvPr>
            <p:ph idx="1"/>
          </p:nvPr>
        </p:nvPicPr>
        <p:blipFill>
          <a:blip r:embed="rId2" cstate="print"/>
          <a:srcRect/>
          <a:stretch>
            <a:fillRect/>
          </a:stretch>
        </p:blipFill>
        <p:spPr bwMode="auto">
          <a:xfrm>
            <a:off x="1592939" y="1481138"/>
            <a:ext cx="5958121" cy="4525962"/>
          </a:xfrm>
          <a:prstGeom prst="rect">
            <a:avLst/>
          </a:prstGeom>
          <a:noFill/>
          <a:ln w="9525">
            <a:noFill/>
            <a:miter lim="800000"/>
            <a:headEnd/>
            <a:tailEnd/>
          </a:ln>
        </p:spPr>
      </p:pic>
      <p:sp>
        <p:nvSpPr>
          <p:cNvPr id="5" name="Rectangle 4"/>
          <p:cNvSpPr/>
          <p:nvPr/>
        </p:nvSpPr>
        <p:spPr>
          <a:xfrm>
            <a:off x="4038600" y="1524000"/>
            <a:ext cx="912429" cy="369332"/>
          </a:xfrm>
          <a:prstGeom prst="rect">
            <a:avLst/>
          </a:prstGeom>
        </p:spPr>
        <p:txBody>
          <a:bodyPr wrap="none">
            <a:spAutoFit/>
          </a:bodyPr>
          <a:lstStyle/>
          <a:p>
            <a:r>
              <a:rPr lang="en-US" b="1" dirty="0" smtClean="0"/>
              <a:t>Amino</a:t>
            </a:r>
            <a:endParaRPr lang="en-US" b="1" dirty="0"/>
          </a:p>
        </p:txBody>
      </p:sp>
      <p:sp>
        <p:nvSpPr>
          <p:cNvPr id="6" name="Rectangle 5"/>
          <p:cNvSpPr/>
          <p:nvPr/>
        </p:nvSpPr>
        <p:spPr>
          <a:xfrm>
            <a:off x="3048000" y="4572000"/>
            <a:ext cx="995785" cy="369332"/>
          </a:xfrm>
          <a:prstGeom prst="rect">
            <a:avLst/>
          </a:prstGeom>
        </p:spPr>
        <p:txBody>
          <a:bodyPr wrap="none">
            <a:spAutoFit/>
          </a:bodyPr>
          <a:lstStyle/>
          <a:p>
            <a:r>
              <a:rPr lang="en-US" b="1" dirty="0" err="1" smtClean="0"/>
              <a:t>Glycine</a:t>
            </a:r>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smtClean="0">
                <a:solidFill>
                  <a:srgbClr val="FF0000"/>
                </a:solidFill>
                <a:effectLst/>
              </a:rPr>
              <a:t>few chemical groups are key</a:t>
            </a:r>
            <a:endParaRPr lang="en-US" dirty="0"/>
          </a:p>
        </p:txBody>
      </p:sp>
      <p:pic>
        <p:nvPicPr>
          <p:cNvPr id="4" name="Content Placeholder 3" descr="04_09fChemicalGroups-U"/>
          <p:cNvPicPr>
            <a:picLocks noGrp="1" noChangeAspect="1" noChangeArrowheads="1"/>
          </p:cNvPicPr>
          <p:nvPr>
            <p:ph idx="1"/>
          </p:nvPr>
        </p:nvPicPr>
        <p:blipFill>
          <a:blip r:embed="rId2" cstate="print"/>
          <a:srcRect/>
          <a:stretch>
            <a:fillRect/>
          </a:stretch>
        </p:blipFill>
        <p:spPr bwMode="auto">
          <a:xfrm>
            <a:off x="1182364" y="1481138"/>
            <a:ext cx="6779272" cy="4525962"/>
          </a:xfrm>
          <a:prstGeom prst="rect">
            <a:avLst/>
          </a:prstGeom>
          <a:noFill/>
          <a:ln w="9525">
            <a:noFill/>
            <a:miter lim="800000"/>
            <a:headEnd/>
            <a:tailEnd/>
          </a:ln>
        </p:spPr>
      </p:pic>
      <p:sp>
        <p:nvSpPr>
          <p:cNvPr id="5" name="Rectangle 4"/>
          <p:cNvSpPr/>
          <p:nvPr/>
        </p:nvSpPr>
        <p:spPr>
          <a:xfrm>
            <a:off x="3886200" y="1524000"/>
            <a:ext cx="1346844" cy="369332"/>
          </a:xfrm>
          <a:prstGeom prst="rect">
            <a:avLst/>
          </a:prstGeom>
        </p:spPr>
        <p:txBody>
          <a:bodyPr wrap="none">
            <a:spAutoFit/>
          </a:bodyPr>
          <a:lstStyle/>
          <a:p>
            <a:r>
              <a:rPr lang="en-US" b="1" dirty="0" smtClean="0"/>
              <a:t>Phosphate</a:t>
            </a:r>
            <a:endParaRPr lang="en-US" b="1" dirty="0"/>
          </a:p>
        </p:txBody>
      </p:sp>
      <p:sp>
        <p:nvSpPr>
          <p:cNvPr id="6" name="Rectangle 5"/>
          <p:cNvSpPr/>
          <p:nvPr/>
        </p:nvSpPr>
        <p:spPr>
          <a:xfrm>
            <a:off x="3048000" y="4876800"/>
            <a:ext cx="2343911" cy="369332"/>
          </a:xfrm>
          <a:prstGeom prst="rect">
            <a:avLst/>
          </a:prstGeom>
        </p:spPr>
        <p:txBody>
          <a:bodyPr wrap="none">
            <a:spAutoFit/>
          </a:bodyPr>
          <a:lstStyle/>
          <a:p>
            <a:r>
              <a:rPr lang="en-US" b="1" dirty="0" smtClean="0"/>
              <a:t>Glycerol phosphate</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solidFill>
                  <a:srgbClr val="FF0000"/>
                </a:solidFill>
                <a:effectLst/>
                <a:latin typeface="Times New Roman" pitchFamily="18" charset="0"/>
                <a:cs typeface="Times New Roman" pitchFamily="18" charset="0"/>
              </a:rPr>
              <a:t>Adhesion</a:t>
            </a:r>
            <a:r>
              <a:rPr lang="en-US" sz="2000" dirty="0" smtClean="0">
                <a:solidFill>
                  <a:schemeClr val="tx1">
                    <a:lumMod val="95000"/>
                    <a:lumOff val="5000"/>
                  </a:schemeClr>
                </a:solidFill>
                <a:effectLst/>
                <a:latin typeface="Times New Roman" pitchFamily="18" charset="0"/>
                <a:cs typeface="Times New Roman" pitchFamily="18" charset="0"/>
              </a:rPr>
              <a:t> </a:t>
            </a:r>
            <a:r>
              <a:rPr lang="en-US" sz="2000" dirty="0" smtClean="0">
                <a:solidFill>
                  <a:schemeClr val="tx1"/>
                </a:solidFill>
                <a:effectLst/>
                <a:latin typeface="Times New Roman" pitchFamily="18" charset="0"/>
                <a:cs typeface="Times New Roman" pitchFamily="18" charset="0"/>
              </a:rPr>
              <a:t>of the water to cell walls by hydrogen bonds helps resist the downward pull of gravity</a:t>
            </a:r>
            <a:r>
              <a:rPr lang="en-US" sz="2000" dirty="0" smtClean="0">
                <a:solidFill>
                  <a:schemeClr val="tx1">
                    <a:lumMod val="95000"/>
                    <a:lumOff val="5000"/>
                  </a:schemeClr>
                </a:solidFill>
                <a:effectLst/>
                <a:latin typeface="Times New Roman" pitchFamily="18" charset="0"/>
                <a:cs typeface="Times New Roman" pitchFamily="18" charset="0"/>
              </a:rPr>
              <a:t/>
            </a:r>
            <a:br>
              <a:rPr lang="en-US" sz="2000" dirty="0" smtClean="0">
                <a:solidFill>
                  <a:schemeClr val="tx1">
                    <a:lumMod val="95000"/>
                    <a:lumOff val="5000"/>
                  </a:schemeClr>
                </a:solidFill>
                <a:effectLst/>
                <a:latin typeface="Times New Roman" pitchFamily="18" charset="0"/>
                <a:cs typeface="Times New Roman" pitchFamily="18" charset="0"/>
              </a:rPr>
            </a:br>
            <a:r>
              <a:rPr lang="en-US" sz="2000" dirty="0" smtClean="0">
                <a:solidFill>
                  <a:schemeClr val="tx1">
                    <a:lumMod val="95000"/>
                    <a:lumOff val="5000"/>
                  </a:schemeClr>
                </a:solidFill>
                <a:effectLst/>
                <a:latin typeface="Times New Roman" pitchFamily="18" charset="0"/>
                <a:cs typeface="Times New Roman" pitchFamily="18" charset="0"/>
              </a:rPr>
              <a:t/>
            </a:r>
            <a:br>
              <a:rPr lang="en-US" sz="2000" dirty="0" smtClean="0">
                <a:solidFill>
                  <a:schemeClr val="tx1">
                    <a:lumMod val="95000"/>
                    <a:lumOff val="5000"/>
                  </a:schemeClr>
                </a:solidFill>
                <a:effectLst/>
                <a:latin typeface="Times New Roman" pitchFamily="18" charset="0"/>
                <a:cs typeface="Times New Roman" pitchFamily="18" charset="0"/>
              </a:rPr>
            </a:br>
            <a:r>
              <a:rPr lang="en-US" sz="2000" dirty="0" smtClean="0">
                <a:solidFill>
                  <a:srgbClr val="FF0000"/>
                </a:solidFill>
                <a:effectLst/>
                <a:latin typeface="Times New Roman" pitchFamily="18" charset="0"/>
                <a:cs typeface="Times New Roman" pitchFamily="18" charset="0"/>
              </a:rPr>
              <a:t>Cohesion</a:t>
            </a:r>
            <a:r>
              <a:rPr lang="en-US" sz="2000" dirty="0" smtClean="0">
                <a:solidFill>
                  <a:schemeClr val="tx1">
                    <a:lumMod val="95000"/>
                    <a:lumOff val="5000"/>
                  </a:schemeClr>
                </a:solidFill>
                <a:effectLst/>
                <a:latin typeface="Times New Roman" pitchFamily="18" charset="0"/>
                <a:cs typeface="Times New Roman" pitchFamily="18" charset="0"/>
              </a:rPr>
              <a:t> due to the hydrogen bonds between the water molecules helps hold the column of water with in the cells </a:t>
            </a:r>
            <a:endParaRPr lang="en-US" sz="2000" dirty="0">
              <a:solidFill>
                <a:schemeClr val="tx1">
                  <a:lumMod val="95000"/>
                  <a:lumOff val="5000"/>
                </a:schemeClr>
              </a:solidFill>
              <a:effectLst/>
              <a:latin typeface="Times New Roman" pitchFamily="18" charset="0"/>
              <a:cs typeface="Times New Roman" pitchFamily="18" charset="0"/>
            </a:endParaRPr>
          </a:p>
        </p:txBody>
      </p:sp>
      <p:pic>
        <p:nvPicPr>
          <p:cNvPr id="4" name="Picture 33" descr="03_03_WaterTransport-U"/>
          <p:cNvPicPr>
            <a:picLocks noGrp="1" noChangeAspect="1" noChangeArrowheads="1"/>
          </p:cNvPicPr>
          <p:nvPr>
            <p:ph idx="1"/>
          </p:nvPr>
        </p:nvPicPr>
        <p:blipFill>
          <a:blip r:embed="rId2" cstate="print"/>
          <a:srcRect/>
          <a:stretch>
            <a:fillRect/>
          </a:stretch>
        </p:blipFill>
        <p:spPr bwMode="auto">
          <a:xfrm>
            <a:off x="2514600" y="1653816"/>
            <a:ext cx="4284760" cy="4353284"/>
          </a:xfrm>
          <a:prstGeom prst="rect">
            <a:avLst/>
          </a:prstGeom>
          <a:noFill/>
          <a:ln w="9525">
            <a:noFill/>
            <a:miter lim="800000"/>
            <a:headEnd/>
            <a:tailEnd/>
          </a:ln>
        </p:spPr>
      </p:pic>
      <p:sp>
        <p:nvSpPr>
          <p:cNvPr id="5" name="Rectangle 4"/>
          <p:cNvSpPr/>
          <p:nvPr/>
        </p:nvSpPr>
        <p:spPr>
          <a:xfrm>
            <a:off x="1143000" y="2895600"/>
            <a:ext cx="2895600" cy="923330"/>
          </a:xfrm>
          <a:prstGeom prst="rect">
            <a:avLst/>
          </a:prstGeom>
        </p:spPr>
        <p:txBody>
          <a:bodyPr wrap="square">
            <a:spAutoFit/>
          </a:bodyPr>
          <a:lstStyle/>
          <a:p>
            <a:r>
              <a:rPr lang="en-US" b="1" dirty="0" smtClean="0"/>
              <a:t>Direction</a:t>
            </a:r>
          </a:p>
          <a:p>
            <a:r>
              <a:rPr lang="en-US" b="1" dirty="0" smtClean="0"/>
              <a:t>of water</a:t>
            </a:r>
          </a:p>
          <a:p>
            <a:r>
              <a:rPr lang="en-US" b="1" dirty="0" smtClean="0"/>
              <a:t>movement</a:t>
            </a: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Times New Roman" pitchFamily="18" charset="0"/>
                <a:cs typeface="Times New Roman" pitchFamily="18" charset="0"/>
              </a:rPr>
              <a:t>One phosphate molecule, </a:t>
            </a:r>
            <a:r>
              <a:rPr lang="en-US" sz="3600" b="1" dirty="0" smtClean="0">
                <a:latin typeface="Times New Roman" pitchFamily="18" charset="0"/>
                <a:cs typeface="Times New Roman" pitchFamily="18" charset="0"/>
              </a:rPr>
              <a:t>adenosine </a:t>
            </a:r>
            <a:r>
              <a:rPr lang="en-US" sz="3600" b="1" dirty="0" err="1" smtClean="0">
                <a:latin typeface="Times New Roman" pitchFamily="18" charset="0"/>
                <a:cs typeface="Times New Roman" pitchFamily="18" charset="0"/>
              </a:rPr>
              <a:t>triphosphate</a:t>
            </a: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ATP</a:t>
            </a:r>
            <a:r>
              <a:rPr lang="en-US" sz="3600" dirty="0" smtClean="0">
                <a:latin typeface="Times New Roman" pitchFamily="18" charset="0"/>
                <a:cs typeface="Times New Roman" pitchFamily="18" charset="0"/>
              </a:rPr>
              <a:t>), is the primary energy-transferring molecule in the cell </a:t>
            </a:r>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ATP consists of an organic molecule called adenosine attached to a string of three phosphate groups</a:t>
            </a:r>
          </a:p>
        </p:txBody>
      </p:sp>
      <p:sp>
        <p:nvSpPr>
          <p:cNvPr id="3" name="Title 2"/>
          <p:cNvSpPr>
            <a:spLocks noGrp="1"/>
          </p:cNvSpPr>
          <p:nvPr>
            <p:ph type="title"/>
          </p:nvPr>
        </p:nvSpPr>
        <p:spPr/>
        <p:txBody>
          <a:bodyPr>
            <a:normAutofit/>
          </a:bodyPr>
          <a:lstStyle/>
          <a:p>
            <a:r>
              <a:rPr lang="en-US" sz="3200" b="0" dirty="0" smtClean="0">
                <a:solidFill>
                  <a:srgbClr val="FF0000"/>
                </a:solidFill>
                <a:effectLst/>
              </a:rPr>
              <a:t>ATP: An Important Source of Energy for Cellular Processes</a:t>
            </a:r>
            <a:endParaRPr lang="en-US" sz="3200" b="0" dirty="0">
              <a:solidFill>
                <a:srgbClr val="FF0000"/>
              </a:solidFill>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ATP</a:t>
            </a:r>
            <a:endParaRPr lang="en-US" dirty="0">
              <a:solidFill>
                <a:srgbClr val="FF0000"/>
              </a:solidFill>
            </a:endParaRPr>
          </a:p>
        </p:txBody>
      </p:sp>
      <p:pic>
        <p:nvPicPr>
          <p:cNvPr id="4" name="Content Placeholder 3" descr="04_UN04ATP-U"/>
          <p:cNvPicPr>
            <a:picLocks noGrp="1" noChangeAspect="1" noChangeArrowheads="1"/>
          </p:cNvPicPr>
          <p:nvPr>
            <p:ph idx="1"/>
          </p:nvPr>
        </p:nvPicPr>
        <p:blipFill>
          <a:blip r:embed="rId2" cstate="print"/>
          <a:srcRect/>
          <a:stretch>
            <a:fillRect/>
          </a:stretch>
        </p:blipFill>
        <p:spPr bwMode="auto">
          <a:xfrm>
            <a:off x="1478280" y="2753519"/>
            <a:ext cx="6187440" cy="1981200"/>
          </a:xfrm>
          <a:prstGeom prst="rect">
            <a:avLst/>
          </a:prstGeom>
          <a:noFill/>
          <a:ln w="9525">
            <a:noFill/>
            <a:miter lim="800000"/>
            <a:headEnd/>
            <a:tailEnd/>
          </a:ln>
        </p:spPr>
      </p:pic>
      <p:sp>
        <p:nvSpPr>
          <p:cNvPr id="7" name="Rectangle 6"/>
          <p:cNvSpPr/>
          <p:nvPr/>
        </p:nvSpPr>
        <p:spPr>
          <a:xfrm>
            <a:off x="6096000" y="3505200"/>
            <a:ext cx="1358064" cy="369332"/>
          </a:xfrm>
          <a:prstGeom prst="rect">
            <a:avLst/>
          </a:prstGeom>
        </p:spPr>
        <p:txBody>
          <a:bodyPr wrap="none">
            <a:spAutoFit/>
          </a:bodyPr>
          <a:lstStyle/>
          <a:p>
            <a:r>
              <a:rPr lang="en-US" b="1" dirty="0" smtClean="0"/>
              <a:t>Adenosine</a:t>
            </a:r>
            <a:endParaRPr lang="en-US"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latin typeface="Times New Roman" pitchFamily="18" charset="0"/>
                <a:cs typeface="Times New Roman" pitchFamily="18" charset="0"/>
              </a:rPr>
              <a:t>The versatility of carbon makes possible the great diversity of organic </a:t>
            </a:r>
            <a:r>
              <a:rPr lang="en-US" sz="3200" dirty="0" smtClean="0">
                <a:latin typeface="Times New Roman" pitchFamily="18" charset="0"/>
                <a:cs typeface="Times New Roman" pitchFamily="18" charset="0"/>
              </a:rPr>
              <a:t>molecules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Variation at the molecular level lies at the foundation of all biological diversity</a:t>
            </a:r>
          </a:p>
          <a:p>
            <a:endParaRPr lang="en-US" dirty="0"/>
          </a:p>
        </p:txBody>
      </p:sp>
      <p:sp>
        <p:nvSpPr>
          <p:cNvPr id="3" name="Title 2"/>
          <p:cNvSpPr>
            <a:spLocks noGrp="1"/>
          </p:cNvSpPr>
          <p:nvPr>
            <p:ph type="title"/>
          </p:nvPr>
        </p:nvSpPr>
        <p:spPr/>
        <p:txBody>
          <a:bodyPr/>
          <a:lstStyle/>
          <a:p>
            <a:r>
              <a:rPr lang="en-US" sz="4400" b="0" dirty="0" smtClean="0">
                <a:solidFill>
                  <a:srgbClr val="FF0000"/>
                </a:solidFill>
                <a:effectLst/>
              </a:rPr>
              <a:t>A Review</a:t>
            </a:r>
            <a:endParaRPr lang="en-US" b="0" dirty="0">
              <a:solidFill>
                <a:srgbClr val="FF0000"/>
              </a:solidFill>
              <a:effectLst/>
            </a:endParaRPr>
          </a:p>
        </p:txBody>
      </p:sp>
      <p:pic>
        <p:nvPicPr>
          <p:cNvPr id="4" name="Picture 3" descr="04_UN05ATPRxn-U"/>
          <p:cNvPicPr>
            <a:picLocks noChangeAspect="1" noChangeArrowheads="1"/>
          </p:cNvPicPr>
          <p:nvPr/>
        </p:nvPicPr>
        <p:blipFill>
          <a:blip r:embed="rId2" cstate="print"/>
          <a:srcRect/>
          <a:stretch>
            <a:fillRect/>
          </a:stretch>
        </p:blipFill>
        <p:spPr bwMode="auto">
          <a:xfrm>
            <a:off x="1371600" y="4267200"/>
            <a:ext cx="6940550" cy="1549218"/>
          </a:xfrm>
          <a:prstGeom prst="rect">
            <a:avLst/>
          </a:prstGeom>
          <a:noFill/>
          <a:ln w="9525">
            <a:noFill/>
            <a:miter lim="800000"/>
            <a:headEnd/>
            <a:tailEnd/>
          </a:ln>
        </p:spPr>
      </p:pic>
      <p:sp>
        <p:nvSpPr>
          <p:cNvPr id="5" name="Rectangle 4"/>
          <p:cNvSpPr/>
          <p:nvPr/>
        </p:nvSpPr>
        <p:spPr>
          <a:xfrm>
            <a:off x="2133600" y="5181600"/>
            <a:ext cx="617477" cy="341632"/>
          </a:xfrm>
          <a:prstGeom prst="rect">
            <a:avLst/>
          </a:prstGeom>
        </p:spPr>
        <p:txBody>
          <a:bodyPr wrap="none">
            <a:spAutoFit/>
          </a:bodyPr>
          <a:lstStyle/>
          <a:p>
            <a:pPr>
              <a:lnSpc>
                <a:spcPct val="90000"/>
              </a:lnSpc>
            </a:pPr>
            <a:r>
              <a:rPr lang="en-US" b="1" dirty="0" smtClean="0"/>
              <a:t>ATP</a:t>
            </a:r>
            <a:endParaRPr lang="en-US" b="1" dirty="0"/>
          </a:p>
        </p:txBody>
      </p:sp>
      <p:sp>
        <p:nvSpPr>
          <p:cNvPr id="6" name="Rectangle 5"/>
          <p:cNvSpPr/>
          <p:nvPr/>
        </p:nvSpPr>
        <p:spPr>
          <a:xfrm>
            <a:off x="2362200" y="4800600"/>
            <a:ext cx="1098378" cy="307777"/>
          </a:xfrm>
          <a:prstGeom prst="rect">
            <a:avLst/>
          </a:prstGeom>
        </p:spPr>
        <p:txBody>
          <a:bodyPr wrap="none">
            <a:spAutoFit/>
          </a:bodyPr>
          <a:lstStyle/>
          <a:p>
            <a:r>
              <a:rPr lang="en-US" sz="1400" b="1" dirty="0" smtClean="0"/>
              <a:t>Adenosine</a:t>
            </a:r>
            <a:endParaRPr lang="en-US" sz="1400" b="1" dirty="0"/>
          </a:p>
        </p:txBody>
      </p:sp>
      <p:sp>
        <p:nvSpPr>
          <p:cNvPr id="7" name="Rectangle 6"/>
          <p:cNvSpPr/>
          <p:nvPr/>
        </p:nvSpPr>
        <p:spPr>
          <a:xfrm>
            <a:off x="3505200" y="4267200"/>
            <a:ext cx="1447800" cy="590931"/>
          </a:xfrm>
          <a:prstGeom prst="rect">
            <a:avLst/>
          </a:prstGeom>
        </p:spPr>
        <p:txBody>
          <a:bodyPr wrap="square">
            <a:spAutoFit/>
          </a:bodyPr>
          <a:lstStyle/>
          <a:p>
            <a:pPr algn="ctr">
              <a:lnSpc>
                <a:spcPct val="90000"/>
              </a:lnSpc>
            </a:pPr>
            <a:r>
              <a:rPr lang="en-US" b="1" dirty="0" smtClean="0"/>
              <a:t>Reacts</a:t>
            </a:r>
          </a:p>
          <a:p>
            <a:pPr algn="ctr">
              <a:lnSpc>
                <a:spcPct val="90000"/>
              </a:lnSpc>
            </a:pPr>
            <a:r>
              <a:rPr lang="en-US" b="1" dirty="0" smtClean="0"/>
              <a:t>with H</a:t>
            </a:r>
            <a:r>
              <a:rPr lang="en-US" b="1" baseline="-25000" dirty="0" smtClean="0"/>
              <a:t>2</a:t>
            </a:r>
            <a:r>
              <a:rPr lang="en-US" b="1" dirty="0" smtClean="0"/>
              <a:t>O</a:t>
            </a:r>
            <a:endParaRPr lang="en-US" b="1" dirty="0"/>
          </a:p>
        </p:txBody>
      </p:sp>
      <p:sp>
        <p:nvSpPr>
          <p:cNvPr id="9" name="Rectangle 8"/>
          <p:cNvSpPr/>
          <p:nvPr/>
        </p:nvSpPr>
        <p:spPr>
          <a:xfrm>
            <a:off x="6248400" y="5181600"/>
            <a:ext cx="644728" cy="341632"/>
          </a:xfrm>
          <a:prstGeom prst="rect">
            <a:avLst/>
          </a:prstGeom>
        </p:spPr>
        <p:txBody>
          <a:bodyPr wrap="none">
            <a:spAutoFit/>
          </a:bodyPr>
          <a:lstStyle/>
          <a:p>
            <a:pPr>
              <a:lnSpc>
                <a:spcPct val="90000"/>
              </a:lnSpc>
            </a:pPr>
            <a:r>
              <a:rPr lang="en-US" b="1" dirty="0" smtClean="0"/>
              <a:t>ADP</a:t>
            </a:r>
            <a:endParaRPr lang="en-US" b="1" dirty="0"/>
          </a:p>
        </p:txBody>
      </p:sp>
      <p:sp>
        <p:nvSpPr>
          <p:cNvPr id="10" name="Rectangle 9"/>
          <p:cNvSpPr/>
          <p:nvPr/>
        </p:nvSpPr>
        <p:spPr>
          <a:xfrm>
            <a:off x="7467600" y="4800600"/>
            <a:ext cx="856325" cy="338554"/>
          </a:xfrm>
          <a:prstGeom prst="rect">
            <a:avLst/>
          </a:prstGeom>
        </p:spPr>
        <p:txBody>
          <a:bodyPr wrap="none">
            <a:spAutoFit/>
          </a:bodyPr>
          <a:lstStyle/>
          <a:p>
            <a:r>
              <a:rPr lang="en-US" sz="1600" b="1" dirty="0" smtClean="0"/>
              <a:t>Energy</a:t>
            </a:r>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8300" indent="-368300"/>
            <a:r>
              <a:rPr lang="en-US" sz="2800" b="1" dirty="0" smtClean="0">
                <a:latin typeface="Times New Roman" pitchFamily="18" charset="0"/>
                <a:cs typeface="Times New Roman" pitchFamily="18" charset="0"/>
              </a:rPr>
              <a:t>Surface tension </a:t>
            </a:r>
            <a:r>
              <a:rPr lang="en-US" sz="2800" dirty="0" smtClean="0">
                <a:latin typeface="Times New Roman" pitchFamily="18" charset="0"/>
                <a:cs typeface="Times New Roman" pitchFamily="18" charset="0"/>
              </a:rPr>
              <a:t>is a measure of how hard it is to break the surface of a liquid</a:t>
            </a:r>
          </a:p>
          <a:p>
            <a:pPr marL="368300" indent="-368300"/>
            <a:r>
              <a:rPr lang="en-US" sz="3600" dirty="0" smtClean="0">
                <a:solidFill>
                  <a:schemeClr val="bg2">
                    <a:lumMod val="75000"/>
                  </a:schemeClr>
                </a:solidFill>
                <a:latin typeface="Times New Roman" pitchFamily="18" charset="0"/>
                <a:cs typeface="Times New Roman" pitchFamily="18" charset="0"/>
              </a:rPr>
              <a:t>Surface tension is related to cohesion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latin typeface="Times New Roman" pitchFamily="18" charset="0"/>
                <a:cs typeface="Times New Roman" pitchFamily="18" charset="0"/>
              </a:rPr>
              <a:t>The high surface tension of the water, results from the collective strength of its hydrogen bonds</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smtClean="0">
                <a:solidFill>
                  <a:srgbClr val="FF0000"/>
                </a:solidFill>
                <a:effectLst/>
              </a:rPr>
              <a:t>Surface tension</a:t>
            </a:r>
            <a:endParaRPr lang="en-US" b="0" dirty="0">
              <a:solidFill>
                <a:srgbClr val="FF0000"/>
              </a:solidFill>
              <a:effectLst/>
            </a:endParaRPr>
          </a:p>
        </p:txBody>
      </p:sp>
      <p:pic>
        <p:nvPicPr>
          <p:cNvPr id="4" name="Picture 5" descr="03_04RaftSpider-L"/>
          <p:cNvPicPr>
            <a:picLocks noChangeAspect="1" noChangeArrowheads="1"/>
          </p:cNvPicPr>
          <p:nvPr/>
        </p:nvPicPr>
        <p:blipFill>
          <a:blip r:embed="rId2" cstate="print"/>
          <a:srcRect/>
          <a:stretch>
            <a:fillRect/>
          </a:stretch>
        </p:blipFill>
        <p:spPr bwMode="auto">
          <a:xfrm>
            <a:off x="2667000" y="2971800"/>
            <a:ext cx="3021013" cy="225929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1000" indent="-381000"/>
            <a:r>
              <a:rPr lang="en-US" dirty="0" smtClean="0"/>
              <a:t>Water absorbs heat from warmer air and releases stored heat to cooler </a:t>
            </a:r>
            <a:r>
              <a:rPr lang="en-US" dirty="0" smtClean="0"/>
              <a:t>air</a:t>
            </a:r>
          </a:p>
          <a:p>
            <a:pPr marL="381000" indent="-381000"/>
            <a:endParaRPr lang="en-US" dirty="0" smtClean="0"/>
          </a:p>
          <a:p>
            <a:pPr marL="381000" indent="-381000"/>
            <a:r>
              <a:rPr lang="en-US" dirty="0" smtClean="0"/>
              <a:t>Water </a:t>
            </a:r>
            <a:r>
              <a:rPr lang="en-US" dirty="0" smtClean="0"/>
              <a:t>can absorb or release a large amount of heat with only a slight change in its own temperature</a:t>
            </a:r>
          </a:p>
          <a:p>
            <a:endParaRPr lang="en-US" dirty="0"/>
          </a:p>
        </p:txBody>
      </p:sp>
      <p:sp>
        <p:nvSpPr>
          <p:cNvPr id="3" name="Title 2"/>
          <p:cNvSpPr>
            <a:spLocks noGrp="1"/>
          </p:cNvSpPr>
          <p:nvPr>
            <p:ph type="title"/>
          </p:nvPr>
        </p:nvSpPr>
        <p:spPr/>
        <p:txBody>
          <a:bodyPr>
            <a:normAutofit fontScale="90000"/>
          </a:bodyPr>
          <a:lstStyle/>
          <a:p>
            <a:r>
              <a:rPr lang="en-US" b="0" dirty="0" smtClean="0">
                <a:solidFill>
                  <a:srgbClr val="FF0000"/>
                </a:solidFill>
                <a:effectLst/>
              </a:rPr>
              <a:t>Moderation of Temperature by Water</a:t>
            </a:r>
            <a:endParaRPr lang="en-US" b="0" dirty="0">
              <a:solidFill>
                <a:srgbClr val="FF0000"/>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Kinetic energy </a:t>
            </a:r>
            <a:r>
              <a:rPr lang="en-US" dirty="0" smtClean="0"/>
              <a:t>is the energy of </a:t>
            </a:r>
            <a:r>
              <a:rPr lang="en-US" dirty="0" smtClean="0"/>
              <a:t>motion</a:t>
            </a:r>
          </a:p>
          <a:p>
            <a:endParaRPr lang="en-US" dirty="0" smtClean="0"/>
          </a:p>
          <a:p>
            <a:pPr>
              <a:buFont typeface="Times" pitchFamily="18" charset="0"/>
              <a:buChar char="•"/>
            </a:pPr>
            <a:r>
              <a:rPr lang="en-US" b="1" dirty="0" smtClean="0"/>
              <a:t>Heat </a:t>
            </a:r>
            <a:r>
              <a:rPr lang="en-US" dirty="0" smtClean="0"/>
              <a:t>is a measure of the total amount of kinetic energy due to molecular </a:t>
            </a:r>
            <a:r>
              <a:rPr lang="en-US" dirty="0" smtClean="0"/>
              <a:t>motion</a:t>
            </a:r>
          </a:p>
          <a:p>
            <a:pPr>
              <a:buFont typeface="Times" pitchFamily="18" charset="0"/>
              <a:buChar char="•"/>
            </a:pPr>
            <a:endParaRPr lang="en-US" dirty="0" smtClean="0"/>
          </a:p>
          <a:p>
            <a:pPr>
              <a:buFont typeface="Times" pitchFamily="18" charset="0"/>
              <a:buChar char="•"/>
            </a:pPr>
            <a:r>
              <a:rPr lang="en-US" b="1" dirty="0" smtClean="0"/>
              <a:t>Temperature </a:t>
            </a:r>
            <a:r>
              <a:rPr lang="en-US" dirty="0" smtClean="0"/>
              <a:t>measures the intensity of heat due to the average kinetic energy of molecules</a:t>
            </a:r>
          </a:p>
          <a:p>
            <a:pPr>
              <a:buNone/>
            </a:pPr>
            <a:endParaRPr lang="en-US" dirty="0"/>
          </a:p>
        </p:txBody>
      </p:sp>
      <p:sp>
        <p:nvSpPr>
          <p:cNvPr id="3" name="Title 2"/>
          <p:cNvSpPr>
            <a:spLocks noGrp="1"/>
          </p:cNvSpPr>
          <p:nvPr>
            <p:ph type="title"/>
          </p:nvPr>
        </p:nvSpPr>
        <p:spPr/>
        <p:txBody>
          <a:bodyPr/>
          <a:lstStyle/>
          <a:p>
            <a:r>
              <a:rPr lang="en-US" b="0" dirty="0" smtClean="0">
                <a:solidFill>
                  <a:srgbClr val="FF0000"/>
                </a:solidFill>
                <a:effectLst/>
              </a:rPr>
              <a:t>Heat and Temperature</a:t>
            </a:r>
            <a:endParaRPr lang="en-US" b="0" dirty="0">
              <a:solidFill>
                <a:srgbClr val="FF0000"/>
              </a:solidFill>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271</TotalTime>
  <Words>2475</Words>
  <Application>Microsoft Office PowerPoint</Application>
  <PresentationFormat>On-screen Show (4:3)</PresentationFormat>
  <Paragraphs>475</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Concourse</vt:lpstr>
      <vt:lpstr>Chapter 3</vt:lpstr>
      <vt:lpstr>The Molecule That Supports All of Life</vt:lpstr>
      <vt:lpstr>Polar covalent bonds in water molecules result in hydrogen bonding</vt:lpstr>
      <vt:lpstr>Four properties of water contribute to Earth’s suitability for life</vt:lpstr>
      <vt:lpstr>Cohesion of Water Molecules</vt:lpstr>
      <vt:lpstr>Adhesion of the water to cell walls by hydrogen bonds helps resist the downward pull of gravity  Cohesion due to the hydrogen bonds between the water molecules helps hold the column of water with in the cells </vt:lpstr>
      <vt:lpstr>Surface tension</vt:lpstr>
      <vt:lpstr>Moderation of Temperature by Water</vt:lpstr>
      <vt:lpstr>Heat and Temperature</vt:lpstr>
      <vt:lpstr>Heat and Temperature</vt:lpstr>
      <vt:lpstr>Water’s High Specific Heat</vt:lpstr>
      <vt:lpstr>Water’s High Specific Heat</vt:lpstr>
      <vt:lpstr>Effect of Body of water on Climate</vt:lpstr>
      <vt:lpstr>Relevance of Water’s High Specific Heat to Life</vt:lpstr>
      <vt:lpstr>Evaporative Cooling</vt:lpstr>
      <vt:lpstr>Floating of Ice on Liquid Water</vt:lpstr>
      <vt:lpstr>Crystalline structure of ice forms a floating barrier</vt:lpstr>
      <vt:lpstr>Water: The Solvent of Life</vt:lpstr>
      <vt:lpstr>Water: The Solvent of Life</vt:lpstr>
      <vt:lpstr>Water: The Solvent of Life</vt:lpstr>
      <vt:lpstr>Water soluble protein</vt:lpstr>
      <vt:lpstr>Hydrophilic and Hydrophobic Substances</vt:lpstr>
      <vt:lpstr>Solute Concentration in Aqueous Solutions</vt:lpstr>
      <vt:lpstr>Possible Evolution of Life on Other Planets with Water</vt:lpstr>
      <vt:lpstr>Subsurface ice and morning Frost on Mars</vt:lpstr>
      <vt:lpstr>Acidic and basic conditions affect living organisms</vt:lpstr>
      <vt:lpstr>Acidic and basic conditions affect living organisms</vt:lpstr>
      <vt:lpstr>Acidic and basic conditions affect living organisms</vt:lpstr>
      <vt:lpstr>Acidic and basic conditions affect living organisms</vt:lpstr>
      <vt:lpstr>Acids and Bases</vt:lpstr>
      <vt:lpstr>Acids and Bases</vt:lpstr>
      <vt:lpstr>Buffers</vt:lpstr>
      <vt:lpstr>Acidification: A Threat to Water Quality</vt:lpstr>
      <vt:lpstr>Acidification: A Threat to Water Quality</vt:lpstr>
      <vt:lpstr>Acidification: A Threat to Water Quality</vt:lpstr>
      <vt:lpstr>Acidification: A Threat to Water Quality</vt:lpstr>
      <vt:lpstr>Chapter 4</vt:lpstr>
      <vt:lpstr>Carbon: The Backbone of Life</vt:lpstr>
      <vt:lpstr>Organic chemistry is the study of carbon compounds</vt:lpstr>
      <vt:lpstr>Carbon atoms can form diverse molecules by bonding to four other atoms</vt:lpstr>
      <vt:lpstr>Carbon atoms can form diverse molecules by bonding to four other atoms</vt:lpstr>
      <vt:lpstr>Carbon atoms can form diverse molecules by bonding to four other atoms</vt:lpstr>
      <vt:lpstr>Carbon atoms can form diverse molecules by bonding to other atoms</vt:lpstr>
      <vt:lpstr>Carbon atoms can form diverse molecules by bonding other atoms</vt:lpstr>
      <vt:lpstr>Carbon atoms can form diverse molecules by bonding other atoms</vt:lpstr>
      <vt:lpstr>Molecular Diversity Arising from Carbon Skeleton Variation</vt:lpstr>
      <vt:lpstr>Hydrocarbons</vt:lpstr>
      <vt:lpstr>Hydrocarbons</vt:lpstr>
      <vt:lpstr>Isomers</vt:lpstr>
      <vt:lpstr>Isomers</vt:lpstr>
      <vt:lpstr>Isomers</vt:lpstr>
      <vt:lpstr>Isomers</vt:lpstr>
      <vt:lpstr>A few chemical groups are key to the functioning of biological molecules</vt:lpstr>
      <vt:lpstr>few chemical groups are key</vt:lpstr>
      <vt:lpstr>few chemical groups are key</vt:lpstr>
      <vt:lpstr>few chemical groups are key</vt:lpstr>
      <vt:lpstr>few chemical groups are key</vt:lpstr>
      <vt:lpstr>few chemical groups are key</vt:lpstr>
      <vt:lpstr>few chemical groups are key</vt:lpstr>
      <vt:lpstr>ATP: An Important Source of Energy for Cellular Processes</vt:lpstr>
      <vt:lpstr>ATP</vt:lpstr>
      <vt:lpstr>A Review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 </dc:creator>
  <cp:lastModifiedBy> </cp:lastModifiedBy>
  <cp:revision>75</cp:revision>
  <dcterms:created xsi:type="dcterms:W3CDTF">2013-01-13T14:16:26Z</dcterms:created>
  <dcterms:modified xsi:type="dcterms:W3CDTF">2013-01-13T18:48:20Z</dcterms:modified>
</cp:coreProperties>
</file>